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7"/>
  </p:notesMasterIdLst>
  <p:handoutMasterIdLst>
    <p:handoutMasterId r:id="rId38"/>
  </p:handoutMasterIdLst>
  <p:sldIdLst>
    <p:sldId id="256" r:id="rId2"/>
    <p:sldId id="293" r:id="rId3"/>
    <p:sldId id="294" r:id="rId4"/>
    <p:sldId id="257" r:id="rId5"/>
    <p:sldId id="258" r:id="rId6"/>
    <p:sldId id="276" r:id="rId7"/>
    <p:sldId id="277" r:id="rId8"/>
    <p:sldId id="273" r:id="rId9"/>
    <p:sldId id="259" r:id="rId10"/>
    <p:sldId id="299" r:id="rId11"/>
    <p:sldId id="300" r:id="rId12"/>
    <p:sldId id="296" r:id="rId13"/>
    <p:sldId id="286" r:id="rId14"/>
    <p:sldId id="278" r:id="rId15"/>
    <p:sldId id="298" r:id="rId16"/>
    <p:sldId id="260" r:id="rId17"/>
    <p:sldId id="282" r:id="rId18"/>
    <p:sldId id="303" r:id="rId19"/>
    <p:sldId id="295" r:id="rId20"/>
    <p:sldId id="304" r:id="rId21"/>
    <p:sldId id="301" r:id="rId22"/>
    <p:sldId id="284" r:id="rId23"/>
    <p:sldId id="288" r:id="rId24"/>
    <p:sldId id="279" r:id="rId25"/>
    <p:sldId id="263" r:id="rId26"/>
    <p:sldId id="261" r:id="rId27"/>
    <p:sldId id="262" r:id="rId28"/>
    <p:sldId id="292" r:id="rId29"/>
    <p:sldId id="271" r:id="rId30"/>
    <p:sldId id="264" r:id="rId31"/>
    <p:sldId id="268" r:id="rId32"/>
    <p:sldId id="269" r:id="rId33"/>
    <p:sldId id="280" r:id="rId34"/>
    <p:sldId id="274" r:id="rId35"/>
    <p:sldId id="272" r:id="rId36"/>
  </p:sldIdLst>
  <p:sldSz cx="9144000" cy="5143500" type="screen16x9"/>
  <p:notesSz cx="6858000" cy="9144000"/>
  <p:embeddedFontLst>
    <p:embeddedFont>
      <p:font typeface="Merriweather Sans" panose="020B0604020202020204" charset="0"/>
      <p:regular r:id="rId39"/>
    </p:embeddedFont>
    <p:embeddedFont>
      <p:font typeface="Raleway Light" panose="020B0604020202020204" charset="0"/>
      <p:regular r:id="rId40"/>
      <p:bold r:id="rId41"/>
      <p:italic r:id="rId42"/>
      <p:boldItalic r:id="rId43"/>
    </p:embeddedFont>
    <p:embeddedFont>
      <p:font typeface="Raleway"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00000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959" autoAdjust="0"/>
  </p:normalViewPr>
  <p:slideViewPr>
    <p:cSldViewPr snapToGrid="0">
      <p:cViewPr varScale="1">
        <p:scale>
          <a:sx n="116" d="100"/>
          <a:sy n="116" d="100"/>
        </p:scale>
        <p:origin x="90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1FC291-F5CA-47D3-92A4-F7BC3FB9253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6AE592B-3123-4264-A419-6FB142EE35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11B45B-E77D-4590-AC23-D17454EFC856}" type="datetimeFigureOut">
              <a:rPr lang="fr-FR" smtClean="0"/>
              <a:t>24/04/2018</a:t>
            </a:fld>
            <a:endParaRPr lang="fr-FR"/>
          </a:p>
        </p:txBody>
      </p:sp>
      <p:sp>
        <p:nvSpPr>
          <p:cNvPr id="4" name="Espace réservé du pied de page 3">
            <a:extLst>
              <a:ext uri="{FF2B5EF4-FFF2-40B4-BE49-F238E27FC236}">
                <a16:creationId xmlns:a16="http://schemas.microsoft.com/office/drawing/2014/main" id="{85865081-B59A-481E-BB92-BA4CB7C8AF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10DADCC-9753-489A-9F65-C1063D8F40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52A3B4-7AA2-4B7D-9F0A-CA14490F4C7B}" type="slidenum">
              <a:rPr lang="fr-FR" smtClean="0"/>
              <a:t>‹N°›</a:t>
            </a:fld>
            <a:endParaRPr lang="fr-FR"/>
          </a:p>
        </p:txBody>
      </p:sp>
    </p:spTree>
    <p:extLst>
      <p:ext uri="{BB962C8B-B14F-4D97-AF65-F5344CB8AC3E}">
        <p14:creationId xmlns:p14="http://schemas.microsoft.com/office/powerpoint/2010/main" val="24609489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91676259"/>
      </p:ext>
    </p:extLst>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fr.wikipedia.org/wiki/Contrat_intelligent#cite_note-3" TargetMode="External"/><Relationship Id="rId3" Type="http://schemas.openxmlformats.org/officeDocument/2006/relationships/hyperlink" Target="https://fr.wikipedia.org/wiki/Nick_Szabo" TargetMode="External"/><Relationship Id="rId7" Type="http://schemas.openxmlformats.org/officeDocument/2006/relationships/hyperlink" Target="https://en.wikipedia.org/wiki/Mark_S._Miller"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fr.wikipedia.org/wiki/Contrat_intelligent#cite_note-2" TargetMode="External"/><Relationship Id="rId5" Type="http://schemas.openxmlformats.org/officeDocument/2006/relationships/hyperlink" Target="https://fr.wikipedia.org/wiki/David_Chaum" TargetMode="External"/><Relationship Id="rId10" Type="http://schemas.openxmlformats.org/officeDocument/2006/relationships/hyperlink" Target="https://fr.wikipedia.org/wiki/Contrat_intelligent#cite_note-4" TargetMode="External"/><Relationship Id="rId4" Type="http://schemas.openxmlformats.org/officeDocument/2006/relationships/hyperlink" Target="https://fr.wikipedia.org/wiki/Contrat" TargetMode="External"/><Relationship Id="rId9" Type="http://schemas.openxmlformats.org/officeDocument/2006/relationships/hyperlink" Target="https://fr.wikipedia.org/wiki/Institute_of_Electrical_and_Electronics_Engineers"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2164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87232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46728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59359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00795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r>
              <a:rPr lang="fr-FR" sz="1100" dirty="0">
                <a:latin typeface="Raleway" panose="020B0503030101060003" pitchFamily="34" charset="0"/>
              </a:rPr>
              <a:t>Proof</a:t>
            </a:r>
            <a:r>
              <a:rPr lang="fr-FR" sz="1100" dirty="0"/>
              <a:t> of </a:t>
            </a:r>
            <a:r>
              <a:rPr lang="fr-FR" sz="1100" dirty="0" err="1"/>
              <a:t>Work</a:t>
            </a:r>
            <a:endParaRPr lang="fr-FR" sz="1100" dirty="0"/>
          </a:p>
        </p:txBody>
      </p:sp>
    </p:spTree>
    <p:extLst>
      <p:ext uri="{BB962C8B-B14F-4D97-AF65-F5344CB8AC3E}">
        <p14:creationId xmlns:p14="http://schemas.microsoft.com/office/powerpoint/2010/main" val="2389402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47279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52829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28928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04328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565345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28685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r>
              <a:rPr lang="fr-FR" sz="1100" dirty="0">
                <a:latin typeface="Raleway" panose="020B0503030101060003" pitchFamily="34" charset="0"/>
              </a:rPr>
              <a:t>Proof</a:t>
            </a:r>
            <a:r>
              <a:rPr lang="fr-FR" sz="1100" dirty="0"/>
              <a:t> of </a:t>
            </a:r>
            <a:r>
              <a:rPr lang="fr-FR" sz="1100" dirty="0" err="1"/>
              <a:t>Stake</a:t>
            </a:r>
            <a:endParaRPr lang="fr-FR" sz="1100" dirty="0"/>
          </a:p>
          <a:p>
            <a:pPr fontAlgn="base"/>
            <a:r>
              <a:rPr lang="en-US" sz="1100" b="0" i="0" u="none" strike="noStrike" cap="none" dirty="0">
                <a:solidFill>
                  <a:srgbClr val="000000"/>
                </a:solidFill>
                <a:effectLst/>
                <a:latin typeface="Arial"/>
                <a:ea typeface="Arial"/>
                <a:cs typeface="Arial"/>
                <a:sym typeface="Arial"/>
              </a:rPr>
              <a:t>In the event of a fork, whether the fork is accidental or a malicious attempt to rewrite history and re­verse a transaction, the optimal strategy for any miner is to mine on every chain, so that the miner gets their reward no matter which fork wins. Thus, assuming a large number of economically interested miners, an attacker may be able to send a transaction in exchange for some digital good (usually another cryptocurrency), receive the good, then start a fork of the </a:t>
            </a:r>
            <a:r>
              <a:rPr lang="en-US" sz="1100" b="0" i="0" u="none" strike="noStrike" cap="none" dirty="0" err="1">
                <a:solidFill>
                  <a:srgbClr val="000000"/>
                </a:solidFill>
                <a:effectLst/>
                <a:latin typeface="Arial"/>
                <a:ea typeface="Arial"/>
                <a:cs typeface="Arial"/>
                <a:sym typeface="Arial"/>
              </a:rPr>
              <a:t>blockchain</a:t>
            </a:r>
            <a:r>
              <a:rPr lang="en-US" sz="1100" b="0" i="0" u="none" strike="noStrike" cap="none" dirty="0">
                <a:solidFill>
                  <a:srgbClr val="000000"/>
                </a:solidFill>
                <a:effectLst/>
                <a:latin typeface="Arial"/>
                <a:ea typeface="Arial"/>
                <a:cs typeface="Arial"/>
                <a:sym typeface="Arial"/>
              </a:rPr>
              <a:t> from one block behind the transaction and send the money to themselves instead, and even with 1% of the total stake the attacker’s fork would win because every­ one else is mining on both.</a:t>
            </a:r>
          </a:p>
          <a:p>
            <a:pPr fontAlgn="base"/>
            <a:r>
              <a:rPr lang="en-US" sz="1100" b="0" i="0" u="none" strike="noStrike" cap="none" dirty="0">
                <a:solidFill>
                  <a:srgbClr val="000000"/>
                </a:solidFill>
                <a:effectLst/>
                <a:latin typeface="Arial"/>
                <a:ea typeface="Arial"/>
                <a:cs typeface="Arial"/>
                <a:sym typeface="Arial"/>
              </a:rPr>
              <a:t>The essence of the argument is basically that very little resources are required to stake, if there are competing forks it is in the </a:t>
            </a:r>
            <a:r>
              <a:rPr lang="en-US" sz="1100" b="0" i="0" u="none" strike="noStrike" cap="none" dirty="0" err="1">
                <a:solidFill>
                  <a:srgbClr val="000000"/>
                </a:solidFill>
                <a:effectLst/>
                <a:latin typeface="Arial"/>
                <a:ea typeface="Arial"/>
                <a:cs typeface="Arial"/>
                <a:sym typeface="Arial"/>
              </a:rPr>
              <a:t>staker’s</a:t>
            </a:r>
            <a:r>
              <a:rPr lang="en-US" sz="1100" b="0" i="0" u="none" strike="noStrike" cap="none" dirty="0">
                <a:solidFill>
                  <a:srgbClr val="000000"/>
                </a:solidFill>
                <a:effectLst/>
                <a:latin typeface="Arial"/>
                <a:ea typeface="Arial"/>
                <a:cs typeface="Arial"/>
                <a:sym typeface="Arial"/>
              </a:rPr>
              <a:t> interest to stake on both forks. It is true that it requires very little resources to stake, in fact it is one of the primary motivators that Proof of Stake was con­ceived[2]. It is not true that requiring minimal resource consumption to create a stake means that “nothing is at stake”.</a:t>
            </a:r>
          </a:p>
          <a:p>
            <a:pPr marL="158750" indent="0" algn="ctr">
              <a:buNone/>
            </a:pPr>
            <a:endParaRPr lang="fr-FR" sz="1100" dirty="0"/>
          </a:p>
        </p:txBody>
      </p:sp>
    </p:spTree>
    <p:extLst>
      <p:ext uri="{BB962C8B-B14F-4D97-AF65-F5344CB8AC3E}">
        <p14:creationId xmlns:p14="http://schemas.microsoft.com/office/powerpoint/2010/main" val="616361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87662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88007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sz="1100" b="0" i="0" u="none" strike="noStrike" cap="none" dirty="0">
                <a:solidFill>
                  <a:srgbClr val="000000"/>
                </a:solidFill>
                <a:effectLst/>
                <a:latin typeface="Arial"/>
                <a:ea typeface="Arial"/>
                <a:cs typeface="Arial"/>
                <a:sym typeface="Arial"/>
              </a:rPr>
              <a:t>L'expression « contrats intelligents » a été inventé par l'informaticien </a:t>
            </a:r>
            <a:r>
              <a:rPr lang="fr-FR" sz="1100" b="0" i="0" u="none" strike="noStrike" cap="none" dirty="0">
                <a:solidFill>
                  <a:srgbClr val="000000"/>
                </a:solidFill>
                <a:effectLst/>
                <a:latin typeface="Arial"/>
                <a:ea typeface="Arial"/>
                <a:cs typeface="Arial"/>
                <a:sym typeface="Arial"/>
                <a:hlinkClick r:id="rId3" tooltip="Nick Szabo"/>
              </a:rPr>
              <a:t>Nick Szabo</a:t>
            </a:r>
            <a:r>
              <a:rPr lang="fr-FR" sz="1100" b="0" i="0" u="none" strike="noStrike" cap="none" dirty="0">
                <a:solidFill>
                  <a:srgbClr val="000000"/>
                </a:solidFill>
                <a:effectLst/>
                <a:latin typeface="Arial"/>
                <a:ea typeface="Arial"/>
                <a:cs typeface="Arial"/>
                <a:sym typeface="Arial"/>
              </a:rPr>
              <a:t> en 1993, pour souligner l'importance d'apporter des pratiques « hautement évoluées » du </a:t>
            </a:r>
            <a:r>
              <a:rPr lang="fr-FR" sz="1100" b="0" i="0" u="none" strike="noStrike" cap="none" dirty="0">
                <a:solidFill>
                  <a:srgbClr val="000000"/>
                </a:solidFill>
                <a:effectLst/>
                <a:latin typeface="Arial"/>
                <a:ea typeface="Arial"/>
                <a:cs typeface="Arial"/>
                <a:sym typeface="Arial"/>
                <a:hlinkClick r:id="rId4" tooltip="Contrat"/>
              </a:rPr>
              <a:t>droit des contrats</a:t>
            </a:r>
            <a:r>
              <a:rPr lang="fr-FR" sz="1100" b="0" i="0" u="none" strike="noStrike" cap="none" dirty="0">
                <a:solidFill>
                  <a:srgbClr val="000000"/>
                </a:solidFill>
                <a:effectLst/>
                <a:latin typeface="Arial"/>
                <a:ea typeface="Arial"/>
                <a:cs typeface="Arial"/>
                <a:sym typeface="Arial"/>
              </a:rPr>
              <a:t> et des pratiques commerciales liées à la conception de protocoles de commerce électronique entre particuliers sur Internet. Inspiré par des chercheurs comme </a:t>
            </a:r>
            <a:r>
              <a:rPr lang="fr-FR" sz="1100" b="0" i="0" u="none" strike="noStrike" cap="none" dirty="0">
                <a:solidFill>
                  <a:srgbClr val="000000"/>
                </a:solidFill>
                <a:effectLst/>
                <a:latin typeface="Arial"/>
                <a:ea typeface="Arial"/>
                <a:cs typeface="Arial"/>
                <a:sym typeface="Arial"/>
                <a:hlinkClick r:id="rId5" tooltip="David Chaum"/>
              </a:rPr>
              <a:t>David </a:t>
            </a:r>
            <a:r>
              <a:rPr lang="fr-FR" sz="1100" b="0" i="0" u="none" strike="noStrike" cap="none" dirty="0" err="1">
                <a:solidFill>
                  <a:srgbClr val="000000"/>
                </a:solidFill>
                <a:effectLst/>
                <a:latin typeface="Arial"/>
                <a:ea typeface="Arial"/>
                <a:cs typeface="Arial"/>
                <a:sym typeface="Arial"/>
                <a:hlinkClick r:id="rId5" tooltip="David Chaum"/>
              </a:rPr>
              <a:t>Chaum</a:t>
            </a:r>
            <a:r>
              <a:rPr lang="fr-FR" sz="1100" b="0" i="0" u="none" strike="noStrike" cap="none" dirty="0">
                <a:solidFill>
                  <a:srgbClr val="000000"/>
                </a:solidFill>
                <a:effectLst/>
                <a:latin typeface="Arial"/>
                <a:ea typeface="Arial"/>
                <a:cs typeface="Arial"/>
                <a:sym typeface="Arial"/>
              </a:rPr>
              <a:t>, Nick Szabo attendait que la spécification (définie par une logique claire), la vérification et l'exécution d'une opération grâce à des protocoles cryptographiques et d'autres mécanismes de sécurité numérique, pourraient constituer une forte amélioration par rapport à la Loi traditionnelle encadrant les contrats associés à leurs clauses contractuelles</a:t>
            </a:r>
            <a:r>
              <a:rPr lang="fr-FR" sz="1100" b="0" i="0" u="none" strike="noStrike" cap="none" baseline="30000" dirty="0">
                <a:solidFill>
                  <a:srgbClr val="000000"/>
                </a:solidFill>
                <a:effectLst/>
                <a:latin typeface="Arial"/>
                <a:ea typeface="Arial"/>
                <a:cs typeface="Arial"/>
                <a:sym typeface="Arial"/>
                <a:hlinkClick r:id="rId6"/>
              </a:rPr>
              <a:t>2</a:t>
            </a:r>
            <a:r>
              <a:rPr lang="fr-FR" sz="1100" b="0" i="0" u="none" strike="noStrike" cap="none" dirty="0">
                <a:solidFill>
                  <a:srgbClr val="000000"/>
                </a:solidFill>
                <a:effectLst/>
                <a:latin typeface="Arial"/>
                <a:ea typeface="Arial"/>
                <a:cs typeface="Arial"/>
                <a:sym typeface="Arial"/>
              </a:rPr>
              <a:t>. </a:t>
            </a:r>
            <a:r>
              <a:rPr lang="fr-FR" sz="1100" b="0" i="0" u="none" strike="noStrike" cap="none" dirty="0">
                <a:solidFill>
                  <a:srgbClr val="000000"/>
                </a:solidFill>
                <a:effectLst/>
                <a:latin typeface="Arial"/>
                <a:ea typeface="Arial"/>
                <a:cs typeface="Arial"/>
                <a:sym typeface="Arial"/>
                <a:hlinkClick r:id="rId7" tooltip="en:Mark S. Miller"/>
              </a:rPr>
              <a:t>Mark Miller</a:t>
            </a:r>
            <a:r>
              <a:rPr lang="fr-FR" sz="1100" b="0" i="0" u="none" strike="noStrike" cap="none" dirty="0">
                <a:solidFill>
                  <a:srgbClr val="000000"/>
                </a:solidFill>
                <a:effectLst/>
                <a:latin typeface="Arial"/>
                <a:ea typeface="Arial"/>
                <a:cs typeface="Arial"/>
                <a:sym typeface="Arial"/>
              </a:rPr>
              <a:t> et d'autres chercheurs ont souligné l'intérêt que peuvent apporter les contrats intelligents en matière de sécurité</a:t>
            </a:r>
            <a:r>
              <a:rPr lang="fr-FR" sz="1100" b="0" i="0" u="none" strike="noStrike" cap="none" baseline="30000" dirty="0">
                <a:solidFill>
                  <a:srgbClr val="000000"/>
                </a:solidFill>
                <a:effectLst/>
                <a:latin typeface="Arial"/>
                <a:ea typeface="Arial"/>
                <a:cs typeface="Arial"/>
                <a:sym typeface="Arial"/>
                <a:hlinkClick r:id="rId8"/>
              </a:rPr>
              <a:t>3</a:t>
            </a:r>
            <a:r>
              <a:rPr lang="fr-FR" sz="1100" b="0" i="0" u="none" strike="noStrike" cap="none" dirty="0">
                <a:solidFill>
                  <a:srgbClr val="000000"/>
                </a:solidFill>
                <a:effectLst/>
                <a:latin typeface="Arial"/>
                <a:ea typeface="Arial"/>
                <a:cs typeface="Arial"/>
                <a:sym typeface="Arial"/>
              </a:rPr>
              <a:t> parallèlement à </a:t>
            </a:r>
            <a:r>
              <a:rPr lang="fr-FR" sz="1100" b="0" i="0" u="none" strike="noStrike" cap="none" dirty="0" err="1">
                <a:solidFill>
                  <a:srgbClr val="000000"/>
                </a:solidFill>
                <a:effectLst/>
                <a:latin typeface="Arial"/>
                <a:ea typeface="Arial"/>
                <a:cs typeface="Arial"/>
                <a:sym typeface="Arial"/>
              </a:rPr>
              <a:t>Chaum</a:t>
            </a:r>
            <a:r>
              <a:rPr lang="fr-FR" sz="1100" b="0" i="0" u="none" strike="noStrike" cap="none" dirty="0">
                <a:solidFill>
                  <a:srgbClr val="000000"/>
                </a:solidFill>
                <a:effectLst/>
                <a:latin typeface="Arial"/>
                <a:ea typeface="Arial"/>
                <a:cs typeface="Arial"/>
                <a:sym typeface="Arial"/>
              </a:rPr>
              <a:t> et d'autres chercheurs de la communauté de cryptographie financière qui soulignaient l'intérêt des protocoles cryptographiques pour assurer la confidentialité de l'argent numérique, les informations d'identification et la signature électronique des contrats. Le développement des contrats intelligents résulte enfin des nombreux efforts pour améliorer les opérations dans diverses industries utilisant la technologie numérique. L'</a:t>
            </a:r>
            <a:r>
              <a:rPr lang="fr-FR" sz="1100" b="0" i="0" u="none" strike="noStrike" cap="none" dirty="0">
                <a:solidFill>
                  <a:srgbClr val="000000"/>
                </a:solidFill>
                <a:effectLst/>
                <a:latin typeface="Arial"/>
                <a:ea typeface="Arial"/>
                <a:cs typeface="Arial"/>
                <a:sym typeface="Arial"/>
                <a:hlinkClick r:id="rId9" tooltip="Institute of Electrical and Electronics Engineers"/>
              </a:rPr>
              <a:t>IEEE</a:t>
            </a:r>
            <a:r>
              <a:rPr lang="fr-FR" sz="1100" b="0" i="0" u="none" strike="noStrike" cap="none" dirty="0">
                <a:solidFill>
                  <a:srgbClr val="000000"/>
                </a:solidFill>
                <a:effectLst/>
                <a:latin typeface="Arial"/>
                <a:ea typeface="Arial"/>
                <a:cs typeface="Arial"/>
                <a:sym typeface="Arial"/>
              </a:rPr>
              <a:t> a organisé deux ateliers sur les contrats électroniques, qui ont permis de faire des avancées dans ce domaine</a:t>
            </a:r>
            <a:r>
              <a:rPr lang="fr-FR" sz="1100" b="0" i="0" u="none" strike="noStrike" cap="none" baseline="30000" dirty="0">
                <a:solidFill>
                  <a:srgbClr val="000000"/>
                </a:solidFill>
                <a:effectLst/>
                <a:latin typeface="Arial"/>
                <a:ea typeface="Arial"/>
                <a:cs typeface="Arial"/>
                <a:sym typeface="Arial"/>
                <a:hlinkClick r:id="rId10"/>
              </a:rPr>
              <a:t>4</a:t>
            </a:r>
            <a:r>
              <a:rPr lang="fr-FR" sz="1100" b="0" i="0" u="none" strike="noStrike" cap="none" dirty="0">
                <a:solidFill>
                  <a:srgbClr val="000000"/>
                </a:solidFill>
                <a:effectLst/>
                <a:latin typeface="Arial"/>
                <a:ea typeface="Arial"/>
                <a:cs typeface="Arial"/>
                <a:sym typeface="Arial"/>
              </a:rPr>
              <a:t>.</a:t>
            </a:r>
            <a:endParaRPr dirty="0"/>
          </a:p>
        </p:txBody>
      </p:sp>
    </p:spTree>
    <p:extLst>
      <p:ext uri="{BB962C8B-B14F-4D97-AF65-F5344CB8AC3E}">
        <p14:creationId xmlns:p14="http://schemas.microsoft.com/office/powerpoint/2010/main" val="2651628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25684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72610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03374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208479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684547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12987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506170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114375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08449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78287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28070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46839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99586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12458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073083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p:cSld name="Diapositive de titre">
    <p:spTree>
      <p:nvGrpSpPr>
        <p:cNvPr id="1" name="Shape 12"/>
        <p:cNvGrpSpPr/>
        <p:nvPr/>
      </p:nvGrpSpPr>
      <p:grpSpPr>
        <a:xfrm>
          <a:off x="0" y="0"/>
          <a:ext cx="0" cy="0"/>
          <a:chOff x="0" y="0"/>
          <a:chExt cx="0" cy="0"/>
        </a:xfrm>
      </p:grpSpPr>
      <p:sp>
        <p:nvSpPr>
          <p:cNvPr id="13" name="Shape 13"/>
          <p:cNvSpPr/>
          <p:nvPr userDrawn="1"/>
        </p:nvSpPr>
        <p:spPr>
          <a:xfrm>
            <a:off x="-1" y="0"/>
            <a:ext cx="9148031" cy="51434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 name="Shape 14"/>
          <p:cNvPicPr preferRelativeResize="0"/>
          <p:nvPr/>
        </p:nvPicPr>
        <p:blipFill rotWithShape="1">
          <a:blip r:embed="rId2">
            <a:alphaModFix amt="55000"/>
          </a:blip>
          <a:srcRect/>
          <a:stretch/>
        </p:blipFill>
        <p:spPr>
          <a:xfrm>
            <a:off x="2836950" y="184727"/>
            <a:ext cx="3503353" cy="3503353"/>
          </a:xfrm>
          <a:prstGeom prst="rect">
            <a:avLst/>
          </a:prstGeom>
          <a:noFill/>
          <a:ln>
            <a:noFill/>
          </a:ln>
        </p:spPr>
      </p:pic>
      <p:pic>
        <p:nvPicPr>
          <p:cNvPr id="15" name="Shape 15" descr="avion-cover-noBG.png"/>
          <p:cNvPicPr preferRelativeResize="0"/>
          <p:nvPr/>
        </p:nvPicPr>
        <p:blipFill rotWithShape="1">
          <a:blip r:embed="rId3">
            <a:alphaModFix amt="28000"/>
          </a:blip>
          <a:srcRect/>
          <a:stretch/>
        </p:blipFill>
        <p:spPr>
          <a:xfrm rot="603003">
            <a:off x="6858092" y="2466846"/>
            <a:ext cx="1897119" cy="856487"/>
          </a:xfrm>
          <a:prstGeom prst="rect">
            <a:avLst/>
          </a:prstGeom>
          <a:noFill/>
          <a:ln>
            <a:noFill/>
          </a:ln>
        </p:spPr>
      </p:pic>
      <p:pic>
        <p:nvPicPr>
          <p:cNvPr id="16" name="Shape 16" descr="avion-cover-noBG.png"/>
          <p:cNvPicPr preferRelativeResize="0"/>
          <p:nvPr/>
        </p:nvPicPr>
        <p:blipFill rotWithShape="1">
          <a:blip r:embed="rId3">
            <a:alphaModFix amt="28000"/>
          </a:blip>
          <a:srcRect/>
          <a:stretch/>
        </p:blipFill>
        <p:spPr>
          <a:xfrm>
            <a:off x="140576" y="938922"/>
            <a:ext cx="2357120" cy="1064163"/>
          </a:xfrm>
          <a:prstGeom prst="rect">
            <a:avLst/>
          </a:prstGeom>
          <a:noFill/>
          <a:ln>
            <a:noFill/>
          </a:ln>
        </p:spPr>
      </p:pic>
      <p:pic>
        <p:nvPicPr>
          <p:cNvPr id="17" name="Shape 17" descr="avion-cover-noBG.png"/>
          <p:cNvPicPr preferRelativeResize="0"/>
          <p:nvPr/>
        </p:nvPicPr>
        <p:blipFill rotWithShape="1">
          <a:blip r:embed="rId3">
            <a:alphaModFix amt="28000"/>
          </a:blip>
          <a:srcRect/>
          <a:stretch/>
        </p:blipFill>
        <p:spPr>
          <a:xfrm rot="292488">
            <a:off x="1125958" y="2689675"/>
            <a:ext cx="2331192" cy="1052457"/>
          </a:xfrm>
          <a:prstGeom prst="rect">
            <a:avLst/>
          </a:prstGeom>
          <a:noFill/>
          <a:ln>
            <a:noFill/>
          </a:ln>
        </p:spPr>
      </p:pic>
      <p:sp>
        <p:nvSpPr>
          <p:cNvPr id="18" name="Shape 18"/>
          <p:cNvSpPr/>
          <p:nvPr/>
        </p:nvSpPr>
        <p:spPr>
          <a:xfrm>
            <a:off x="0" y="3850804"/>
            <a:ext cx="9148031" cy="1292695"/>
          </a:xfrm>
          <a:custGeom>
            <a:avLst/>
            <a:gdLst/>
            <a:ahLst/>
            <a:cxnLst/>
            <a:rect l="0" t="0" r="0" b="0"/>
            <a:pathLst>
              <a:path w="120000" h="120000" extrusionOk="0">
                <a:moveTo>
                  <a:pt x="0" y="66525"/>
                </a:moveTo>
                <a:lnTo>
                  <a:pt x="119947" y="0"/>
                </a:lnTo>
                <a:cubicBezTo>
                  <a:pt x="120066" y="421"/>
                  <a:pt x="119947" y="80000"/>
                  <a:pt x="119947" y="120000"/>
                </a:cubicBezTo>
                <a:lnTo>
                  <a:pt x="0" y="120000"/>
                </a:lnTo>
                <a:lnTo>
                  <a:pt x="0" y="66525"/>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19" name="Shape 19"/>
          <p:cNvSpPr txBox="1"/>
          <p:nvPr/>
        </p:nvSpPr>
        <p:spPr>
          <a:xfrm>
            <a:off x="4011488" y="4476386"/>
            <a:ext cx="3506088" cy="270843"/>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160">
                <a:solidFill>
                  <a:srgbClr val="FFFFFF"/>
                </a:solidFill>
                <a:latin typeface="Raleway Light"/>
                <a:ea typeface="Raleway Light"/>
                <a:cs typeface="Raleway Light"/>
                <a:sym typeface="Raleway Light"/>
              </a:rPr>
              <a:t>Cabinet de conseil IT et Agilité</a:t>
            </a:r>
            <a:endParaRPr sz="1160" b="0" i="0" u="none" strike="noStrike" cap="none">
              <a:solidFill>
                <a:srgbClr val="FFFFFF"/>
              </a:solidFill>
              <a:latin typeface="Raleway Light"/>
              <a:ea typeface="Raleway Light"/>
              <a:cs typeface="Raleway Light"/>
              <a:sym typeface="Raleway Light"/>
            </a:endParaRPr>
          </a:p>
        </p:txBody>
      </p:sp>
      <p:cxnSp>
        <p:nvCxnSpPr>
          <p:cNvPr id="20" name="Shape 20"/>
          <p:cNvCxnSpPr/>
          <p:nvPr/>
        </p:nvCxnSpPr>
        <p:spPr>
          <a:xfrm flipH="1">
            <a:off x="7774229" y="4490851"/>
            <a:ext cx="1" cy="224536"/>
          </a:xfrm>
          <a:prstGeom prst="straightConnector1">
            <a:avLst/>
          </a:prstGeom>
          <a:noFill/>
          <a:ln w="9525" cap="flat" cmpd="sng">
            <a:solidFill>
              <a:srgbClr val="63BDA2"/>
            </a:solidFill>
            <a:prstDash val="solid"/>
            <a:round/>
            <a:headEnd type="none" w="sm" len="sm"/>
            <a:tailEnd type="none" w="sm" len="sm"/>
          </a:ln>
        </p:spPr>
      </p:cxnSp>
      <p:pic>
        <p:nvPicPr>
          <p:cNvPr id="21" name="Shape 21"/>
          <p:cNvPicPr preferRelativeResize="0"/>
          <p:nvPr/>
        </p:nvPicPr>
        <p:blipFill rotWithShape="1">
          <a:blip r:embed="rId4">
            <a:alphaModFix/>
          </a:blip>
          <a:srcRect/>
          <a:stretch/>
        </p:blipFill>
        <p:spPr>
          <a:xfrm>
            <a:off x="7948801" y="4411582"/>
            <a:ext cx="881881" cy="517992"/>
          </a:xfrm>
          <a:prstGeom prst="rect">
            <a:avLst/>
          </a:prstGeom>
          <a:noFill/>
          <a:ln>
            <a:noFill/>
          </a:ln>
        </p:spPr>
      </p:pic>
      <p:sp>
        <p:nvSpPr>
          <p:cNvPr id="22" name="Shape 22"/>
          <p:cNvSpPr txBox="1">
            <a:spLocks noGrp="1"/>
          </p:cNvSpPr>
          <p:nvPr>
            <p:ph type="title"/>
          </p:nvPr>
        </p:nvSpPr>
        <p:spPr>
          <a:xfrm>
            <a:off x="412060" y="1248705"/>
            <a:ext cx="8351838" cy="1430886"/>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626F81-76AA-456B-99D8-18D088D7B3A5}"/>
              </a:ext>
            </a:extLst>
          </p:cNvPr>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p>
        </p:txBody>
      </p:sp>
      <p:sp>
        <p:nvSpPr>
          <p:cNvPr id="3" name="Sous-titre 2">
            <a:extLst>
              <a:ext uri="{FF2B5EF4-FFF2-40B4-BE49-F238E27FC236}">
                <a16:creationId xmlns:a16="http://schemas.microsoft.com/office/drawing/2014/main" id="{0CFE6BBD-FC37-4712-8FFA-21F03A88A4B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7129EC89-E965-4B44-B5BE-A8DF44A1A52B}"/>
              </a:ext>
            </a:extLst>
          </p:cNvPr>
          <p:cNvSpPr>
            <a:spLocks noGrp="1"/>
          </p:cNvSpPr>
          <p:nvPr>
            <p:ph type="dt" sz="half" idx="10"/>
          </p:nvPr>
        </p:nvSpPr>
        <p:spPr/>
        <p:txBody>
          <a:bodyPr/>
          <a:lstStyle/>
          <a:p>
            <a:fld id="{04346416-8217-402A-9C1D-2199D072EEB2}" type="datetimeFigureOut">
              <a:rPr lang="fr-FR" smtClean="0"/>
              <a:t>24/04/2018</a:t>
            </a:fld>
            <a:endParaRPr lang="fr-FR"/>
          </a:p>
        </p:txBody>
      </p:sp>
      <p:sp>
        <p:nvSpPr>
          <p:cNvPr id="5" name="Espace réservé du pied de page 4">
            <a:extLst>
              <a:ext uri="{FF2B5EF4-FFF2-40B4-BE49-F238E27FC236}">
                <a16:creationId xmlns:a16="http://schemas.microsoft.com/office/drawing/2014/main" id="{90126539-6428-4A05-8F72-BD3226584C6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28E8E51-85B1-4189-A614-A820971C71AB}"/>
              </a:ext>
            </a:extLst>
          </p:cNvPr>
          <p:cNvSpPr>
            <a:spLocks noGrp="1"/>
          </p:cNvSpPr>
          <p:nvPr>
            <p:ph type="sldNum" sz="quarter" idx="12"/>
          </p:nvPr>
        </p:nvSpPr>
        <p:spPr/>
        <p:txBody>
          <a:bodyPr/>
          <a:lstStyle/>
          <a:p>
            <a:fld id="{6BDD36B5-3455-49CD-A64D-BA67E74601F0}" type="slidenum">
              <a:rPr lang="fr-FR" smtClean="0"/>
              <a:t>‹N°›</a:t>
            </a:fld>
            <a:endParaRPr lang="fr-FR"/>
          </a:p>
        </p:txBody>
      </p:sp>
    </p:spTree>
    <p:extLst>
      <p:ext uri="{BB962C8B-B14F-4D97-AF65-F5344CB8AC3E}">
        <p14:creationId xmlns:p14="http://schemas.microsoft.com/office/powerpoint/2010/main" val="2213122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Fermeture">
  <p:cSld name="Fermeture">
    <p:spTree>
      <p:nvGrpSpPr>
        <p:cNvPr id="1" name="Shape 23"/>
        <p:cNvGrpSpPr/>
        <p:nvPr/>
      </p:nvGrpSpPr>
      <p:grpSpPr>
        <a:xfrm>
          <a:off x="0" y="0"/>
          <a:ext cx="0" cy="0"/>
          <a:chOff x="0" y="0"/>
          <a:chExt cx="0" cy="0"/>
        </a:xfrm>
      </p:grpSpPr>
      <p:sp>
        <p:nvSpPr>
          <p:cNvPr id="24" name="Shape 24"/>
          <p:cNvSpPr/>
          <p:nvPr/>
        </p:nvSpPr>
        <p:spPr>
          <a:xfrm>
            <a:off x="-1" y="0"/>
            <a:ext cx="9148031" cy="51434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5" name="Shape 25"/>
          <p:cNvPicPr preferRelativeResize="0"/>
          <p:nvPr/>
        </p:nvPicPr>
        <p:blipFill rotWithShape="1">
          <a:blip r:embed="rId2">
            <a:alphaModFix amt="55000"/>
          </a:blip>
          <a:srcRect/>
          <a:stretch/>
        </p:blipFill>
        <p:spPr>
          <a:xfrm>
            <a:off x="2836950" y="184727"/>
            <a:ext cx="3503353" cy="3503353"/>
          </a:xfrm>
          <a:prstGeom prst="rect">
            <a:avLst/>
          </a:prstGeom>
          <a:noFill/>
          <a:ln>
            <a:noFill/>
          </a:ln>
        </p:spPr>
      </p:pic>
      <p:sp>
        <p:nvSpPr>
          <p:cNvPr id="26" name="Shape 26"/>
          <p:cNvSpPr/>
          <p:nvPr/>
        </p:nvSpPr>
        <p:spPr>
          <a:xfrm>
            <a:off x="0" y="3850804"/>
            <a:ext cx="9148031" cy="1292695"/>
          </a:xfrm>
          <a:custGeom>
            <a:avLst/>
            <a:gdLst/>
            <a:ahLst/>
            <a:cxnLst/>
            <a:rect l="0" t="0" r="0" b="0"/>
            <a:pathLst>
              <a:path w="120000" h="120000" extrusionOk="0">
                <a:moveTo>
                  <a:pt x="0" y="66525"/>
                </a:moveTo>
                <a:lnTo>
                  <a:pt x="119947" y="0"/>
                </a:lnTo>
                <a:cubicBezTo>
                  <a:pt x="120066" y="421"/>
                  <a:pt x="119947" y="80000"/>
                  <a:pt x="119947" y="120000"/>
                </a:cubicBezTo>
                <a:lnTo>
                  <a:pt x="0" y="120000"/>
                </a:lnTo>
                <a:lnTo>
                  <a:pt x="0" y="66525"/>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27" name="Shape 27"/>
          <p:cNvSpPr txBox="1"/>
          <p:nvPr/>
        </p:nvSpPr>
        <p:spPr>
          <a:xfrm>
            <a:off x="4011488" y="4476386"/>
            <a:ext cx="3506088" cy="270843"/>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dk1"/>
              </a:buClr>
              <a:buFont typeface="Arial"/>
              <a:buNone/>
            </a:pPr>
            <a:r>
              <a:rPr lang="en-US" sz="1160">
                <a:solidFill>
                  <a:schemeClr val="lt1"/>
                </a:solidFill>
                <a:latin typeface="Raleway Light"/>
                <a:ea typeface="Raleway Light"/>
                <a:cs typeface="Raleway Light"/>
                <a:sym typeface="Raleway Light"/>
              </a:rPr>
              <a:t>Cabinet de conseil IT et Agilité</a:t>
            </a:r>
            <a:endParaRPr sz="1160">
              <a:solidFill>
                <a:schemeClr val="lt1"/>
              </a:solidFill>
              <a:latin typeface="Raleway Light"/>
              <a:ea typeface="Raleway Light"/>
              <a:cs typeface="Raleway Light"/>
              <a:sym typeface="Raleway Light"/>
            </a:endParaRPr>
          </a:p>
          <a:p>
            <a:pPr marL="0" marR="0" lvl="0" indent="0" algn="r" rtl="0">
              <a:spcBef>
                <a:spcPts val="0"/>
              </a:spcBef>
              <a:spcAft>
                <a:spcPts val="0"/>
              </a:spcAft>
              <a:buNone/>
            </a:pPr>
            <a:endParaRPr sz="1160">
              <a:solidFill>
                <a:srgbClr val="FFFFFF"/>
              </a:solidFill>
              <a:latin typeface="Raleway Light"/>
              <a:ea typeface="Raleway Light"/>
              <a:cs typeface="Raleway Light"/>
              <a:sym typeface="Raleway Light"/>
            </a:endParaRPr>
          </a:p>
        </p:txBody>
      </p:sp>
      <p:cxnSp>
        <p:nvCxnSpPr>
          <p:cNvPr id="28" name="Shape 28"/>
          <p:cNvCxnSpPr/>
          <p:nvPr/>
        </p:nvCxnSpPr>
        <p:spPr>
          <a:xfrm flipH="1">
            <a:off x="7774229" y="4490851"/>
            <a:ext cx="1" cy="224536"/>
          </a:xfrm>
          <a:prstGeom prst="straightConnector1">
            <a:avLst/>
          </a:prstGeom>
          <a:noFill/>
          <a:ln w="9525" cap="flat" cmpd="sng">
            <a:solidFill>
              <a:srgbClr val="63BDA2"/>
            </a:solidFill>
            <a:prstDash val="solid"/>
            <a:round/>
            <a:headEnd type="none" w="sm" len="sm"/>
            <a:tailEnd type="none" w="sm" len="sm"/>
          </a:ln>
        </p:spPr>
      </p:cxnSp>
      <p:pic>
        <p:nvPicPr>
          <p:cNvPr id="29" name="Shape 29"/>
          <p:cNvPicPr preferRelativeResize="0"/>
          <p:nvPr/>
        </p:nvPicPr>
        <p:blipFill rotWithShape="1">
          <a:blip r:embed="rId3">
            <a:alphaModFix/>
          </a:blip>
          <a:srcRect/>
          <a:stretch/>
        </p:blipFill>
        <p:spPr>
          <a:xfrm>
            <a:off x="7948801" y="4411582"/>
            <a:ext cx="881881" cy="517992"/>
          </a:xfrm>
          <a:prstGeom prst="rect">
            <a:avLst/>
          </a:prstGeom>
          <a:noFill/>
          <a:ln>
            <a:noFill/>
          </a:ln>
        </p:spPr>
      </p:pic>
      <p:sp>
        <p:nvSpPr>
          <p:cNvPr id="30" name="Shape 30"/>
          <p:cNvSpPr txBox="1">
            <a:spLocks noGrp="1"/>
          </p:cNvSpPr>
          <p:nvPr>
            <p:ph type="title"/>
          </p:nvPr>
        </p:nvSpPr>
        <p:spPr>
          <a:xfrm>
            <a:off x="3556000" y="1125795"/>
            <a:ext cx="5207898" cy="1430886"/>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400"/>
              <a:buFont typeface="Raleway Light"/>
              <a:buNone/>
              <a:defRPr sz="34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1" name="Shape 31"/>
          <p:cNvSpPr/>
          <p:nvPr/>
        </p:nvSpPr>
        <p:spPr>
          <a:xfrm rot="10800000">
            <a:off x="1893595" y="1313459"/>
            <a:ext cx="1243221" cy="1243221"/>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32" name="Shape 32"/>
          <p:cNvGrpSpPr/>
          <p:nvPr/>
        </p:nvGrpSpPr>
        <p:grpSpPr>
          <a:xfrm>
            <a:off x="3875548" y="3523264"/>
            <a:ext cx="1392904" cy="429991"/>
            <a:chOff x="3875548" y="3523264"/>
            <a:chExt cx="1392904" cy="429991"/>
          </a:xfrm>
        </p:grpSpPr>
        <p:pic>
          <p:nvPicPr>
            <p:cNvPr id="33" name="Shape 33" descr="pictos-sociaux.png"/>
            <p:cNvPicPr preferRelativeResize="0"/>
            <p:nvPr/>
          </p:nvPicPr>
          <p:blipFill rotWithShape="1">
            <a:blip r:embed="rId4">
              <a:alphaModFix/>
            </a:blip>
            <a:srcRect/>
            <a:stretch/>
          </p:blipFill>
          <p:spPr>
            <a:xfrm>
              <a:off x="3875548" y="3712662"/>
              <a:ext cx="1392904" cy="240593"/>
            </a:xfrm>
            <a:prstGeom prst="rect">
              <a:avLst/>
            </a:prstGeom>
            <a:noFill/>
            <a:ln>
              <a:noFill/>
            </a:ln>
          </p:spPr>
        </p:pic>
        <p:sp>
          <p:nvSpPr>
            <p:cNvPr id="34" name="Shape 34"/>
            <p:cNvSpPr txBox="1"/>
            <p:nvPr/>
          </p:nvSpPr>
          <p:spPr>
            <a:xfrm>
              <a:off x="4092531" y="3523264"/>
              <a:ext cx="962816"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b="1" i="0" u="none" strike="noStrike" cap="none">
                  <a:solidFill>
                    <a:srgbClr val="FFFFFF"/>
                  </a:solidFill>
                  <a:latin typeface="Raleway"/>
                  <a:ea typeface="Raleway"/>
                  <a:cs typeface="Raleway"/>
                  <a:sym typeface="Raleway"/>
                </a:rPr>
                <a:t>Retrouvez-nous sur</a:t>
              </a:r>
              <a:endParaRPr sz="800" b="1" i="0">
                <a:solidFill>
                  <a:srgbClr val="FFFFFF"/>
                </a:solidFill>
                <a:latin typeface="Raleway"/>
                <a:ea typeface="Raleway"/>
                <a:cs typeface="Raleway"/>
                <a:sym typeface="Raleway"/>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uverture turquoise">
  <p:cSld name="Ouverture turquoise">
    <p:spTree>
      <p:nvGrpSpPr>
        <p:cNvPr id="1" name="Shape 35"/>
        <p:cNvGrpSpPr/>
        <p:nvPr/>
      </p:nvGrpSpPr>
      <p:grpSpPr>
        <a:xfrm>
          <a:off x="0" y="0"/>
          <a:ext cx="0" cy="0"/>
          <a:chOff x="0" y="0"/>
          <a:chExt cx="0" cy="0"/>
        </a:xfrm>
      </p:grpSpPr>
      <p:sp>
        <p:nvSpPr>
          <p:cNvPr id="36" name="Shape 36"/>
          <p:cNvSpPr/>
          <p:nvPr/>
        </p:nvSpPr>
        <p:spPr>
          <a:xfrm>
            <a:off x="0" y="0"/>
            <a:ext cx="9144000" cy="4580194"/>
          </a:xfrm>
          <a:prstGeom prst="rect">
            <a:avLst/>
          </a:prstGeom>
          <a:solidFill>
            <a:srgbClr val="63BD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7" name="Shape 37"/>
          <p:cNvPicPr preferRelativeResize="0"/>
          <p:nvPr/>
        </p:nvPicPr>
        <p:blipFill rotWithShape="1">
          <a:blip r:embed="rId2">
            <a:alphaModFix/>
          </a:blip>
          <a:srcRect/>
          <a:stretch/>
        </p:blipFill>
        <p:spPr>
          <a:xfrm rot="10800000">
            <a:off x="6194907" y="894079"/>
            <a:ext cx="2735873" cy="2735873"/>
          </a:xfrm>
          <a:prstGeom prst="rect">
            <a:avLst/>
          </a:prstGeom>
          <a:noFill/>
          <a:ln>
            <a:noFill/>
          </a:ln>
        </p:spPr>
      </p:pic>
      <p:sp>
        <p:nvSpPr>
          <p:cNvPr id="38" name="Shape 38"/>
          <p:cNvSpPr txBox="1">
            <a:spLocks noGrp="1"/>
          </p:cNvSpPr>
          <p:nvPr>
            <p:ph type="title"/>
          </p:nvPr>
        </p:nvSpPr>
        <p:spPr>
          <a:xfrm>
            <a:off x="1310872" y="1050622"/>
            <a:ext cx="5383258" cy="1103297"/>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Shape 39"/>
          <p:cNvSpPr txBox="1">
            <a:spLocks noGrp="1"/>
          </p:cNvSpPr>
          <p:nvPr>
            <p:ph type="body" idx="1"/>
          </p:nvPr>
        </p:nvSpPr>
        <p:spPr>
          <a:xfrm>
            <a:off x="1310872" y="2297228"/>
            <a:ext cx="4884036" cy="1498456"/>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dk1"/>
              </a:buClr>
              <a:buSzPts val="1400"/>
              <a:buFont typeface="Raleway"/>
              <a:buNone/>
              <a:defRPr sz="1400" b="0" i="1" u="none" strike="noStrike" cap="none">
                <a:solidFill>
                  <a:schemeClr val="dk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40" name="Shape 40"/>
          <p:cNvSpPr/>
          <p:nvPr/>
        </p:nvSpPr>
        <p:spPr>
          <a:xfrm rot="10800000">
            <a:off x="294322" y="1190557"/>
            <a:ext cx="884237" cy="884237"/>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 name="Shape 41"/>
          <p:cNvSpPr>
            <a:spLocks noGrp="1"/>
          </p:cNvSpPr>
          <p:nvPr>
            <p:ph type="body" idx="2"/>
          </p:nvPr>
        </p:nvSpPr>
        <p:spPr>
          <a:xfrm>
            <a:off x="6751484" y="1531699"/>
            <a:ext cx="1571481" cy="1470093"/>
          </a:xfrm>
          <a:prstGeom prst="ellipse">
            <a:avLst/>
          </a:prstGeom>
          <a:solidFill>
            <a:schemeClr val="accent2"/>
          </a:solidFill>
          <a:ln>
            <a:noFill/>
          </a:ln>
        </p:spPr>
        <p:txBody>
          <a:bodyPr spcFirstLastPara="1" wrap="square" lIns="91425" tIns="91425" rIns="91425" bIns="91425" anchor="ctr" anchorCtr="0"/>
          <a:lstStyle>
            <a:lvl1pPr marL="457200" marR="0" lvl="0" indent="-228600" algn="ctr" rtl="0">
              <a:spcBef>
                <a:spcPts val="1000"/>
              </a:spcBef>
              <a:spcAft>
                <a:spcPts val="0"/>
              </a:spcAft>
              <a:buClr>
                <a:srgbClr val="FFFFFF"/>
              </a:buClr>
              <a:buSzPts val="12000"/>
              <a:buFont typeface="Raleway Light"/>
              <a:buNone/>
              <a:defRPr sz="12000" b="0" i="0" u="none" strike="noStrike" cap="none" baseline="30000">
                <a:solidFill>
                  <a:srgbClr val="FFFFFF"/>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Ouverture+image">
  <p:cSld name="1_Ouverture+image">
    <p:spTree>
      <p:nvGrpSpPr>
        <p:cNvPr id="1" name="Shape 42"/>
        <p:cNvGrpSpPr/>
        <p:nvPr/>
      </p:nvGrpSpPr>
      <p:grpSpPr>
        <a:xfrm>
          <a:off x="0" y="0"/>
          <a:ext cx="0" cy="0"/>
          <a:chOff x="0" y="0"/>
          <a:chExt cx="0" cy="0"/>
        </a:xfrm>
      </p:grpSpPr>
      <p:sp>
        <p:nvSpPr>
          <p:cNvPr id="43" name="Shape 43"/>
          <p:cNvSpPr/>
          <p:nvPr/>
        </p:nvSpPr>
        <p:spPr>
          <a:xfrm>
            <a:off x="0" y="0"/>
            <a:ext cx="4572000" cy="458019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 name="Shape 44"/>
          <p:cNvSpPr txBox="1">
            <a:spLocks noGrp="1"/>
          </p:cNvSpPr>
          <p:nvPr>
            <p:ph type="title"/>
          </p:nvPr>
        </p:nvSpPr>
        <p:spPr>
          <a:xfrm>
            <a:off x="794703" y="906639"/>
            <a:ext cx="3466147" cy="1485724"/>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5" name="Shape 45"/>
          <p:cNvSpPr txBox="1">
            <a:spLocks noGrp="1"/>
          </p:cNvSpPr>
          <p:nvPr>
            <p:ph type="body" idx="1"/>
          </p:nvPr>
        </p:nvSpPr>
        <p:spPr>
          <a:xfrm>
            <a:off x="334963" y="2392363"/>
            <a:ext cx="3925887" cy="1803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lt1"/>
              </a:buClr>
              <a:buSzPts val="1400"/>
              <a:buFont typeface="Raleway"/>
              <a:buNone/>
              <a:defRPr sz="1400" b="0" i="1" u="none" strike="noStrike" cap="none">
                <a:solidFill>
                  <a:schemeClr val="l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46" name="Shape 46"/>
          <p:cNvSpPr/>
          <p:nvPr/>
        </p:nvSpPr>
        <p:spPr>
          <a:xfrm rot="10800000">
            <a:off x="334963" y="1066800"/>
            <a:ext cx="345440" cy="345440"/>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 name="Shape 47"/>
          <p:cNvSpPr>
            <a:spLocks noGrp="1"/>
          </p:cNvSpPr>
          <p:nvPr>
            <p:ph type="pic" idx="2"/>
          </p:nvPr>
        </p:nvSpPr>
        <p:spPr>
          <a:xfrm>
            <a:off x="457200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subTitle" idx="3"/>
          </p:nvPr>
        </p:nvSpPr>
        <p:spPr>
          <a:xfrm>
            <a:off x="334975" y="648200"/>
            <a:ext cx="1516200" cy="345600"/>
          </a:xfrm>
          <a:prstGeom prst="rect">
            <a:avLst/>
          </a:prstGeom>
          <a:solidFill>
            <a:srgbClr val="FFFFFF"/>
          </a:solidFill>
        </p:spPr>
        <p:txBody>
          <a:bodyPr spcFirstLastPara="1" wrap="square" lIns="91425" tIns="91425" rIns="91425" bIns="91425" anchor="b" anchorCtr="0"/>
          <a:lstStyle>
            <a:lvl1pPr lvl="0">
              <a:spcBef>
                <a:spcPts val="1000"/>
              </a:spcBef>
              <a:spcAft>
                <a:spcPts val="0"/>
              </a:spcAft>
              <a:buNone/>
              <a:defRPr sz="1200" b="1" i="1">
                <a:solidFill>
                  <a:srgbClr val="63BDA2"/>
                </a:solidFill>
                <a:latin typeface="Raleway"/>
                <a:ea typeface="Raleway"/>
                <a:cs typeface="Raleway"/>
                <a:sym typeface="Raleway"/>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Ouverture+texte">
  <p:cSld name="1_Ouverture+texte">
    <p:spTree>
      <p:nvGrpSpPr>
        <p:cNvPr id="1" name="Shape 49"/>
        <p:cNvGrpSpPr/>
        <p:nvPr/>
      </p:nvGrpSpPr>
      <p:grpSpPr>
        <a:xfrm>
          <a:off x="0" y="0"/>
          <a:ext cx="0" cy="0"/>
          <a:chOff x="0" y="0"/>
          <a:chExt cx="0" cy="0"/>
        </a:xfrm>
      </p:grpSpPr>
      <p:sp>
        <p:nvSpPr>
          <p:cNvPr id="50" name="Shape 50"/>
          <p:cNvSpPr/>
          <p:nvPr/>
        </p:nvSpPr>
        <p:spPr>
          <a:xfrm>
            <a:off x="0" y="0"/>
            <a:ext cx="4572000" cy="458019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 name="Shape 51"/>
          <p:cNvSpPr txBox="1">
            <a:spLocks noGrp="1"/>
          </p:cNvSpPr>
          <p:nvPr>
            <p:ph type="title"/>
          </p:nvPr>
        </p:nvSpPr>
        <p:spPr>
          <a:xfrm>
            <a:off x="794703" y="906639"/>
            <a:ext cx="3466147" cy="1485724"/>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2" name="Shape 52"/>
          <p:cNvSpPr txBox="1">
            <a:spLocks noGrp="1"/>
          </p:cNvSpPr>
          <p:nvPr>
            <p:ph type="body" idx="1"/>
          </p:nvPr>
        </p:nvSpPr>
        <p:spPr>
          <a:xfrm>
            <a:off x="4883150" y="246063"/>
            <a:ext cx="3932238" cy="4051299"/>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rgbClr val="63BDA2"/>
              </a:buClr>
              <a:buSzPts val="1400"/>
              <a:buFont typeface="Raleway"/>
              <a:buNone/>
              <a:defRPr sz="1400" b="0" i="1" u="none" strike="noStrike" cap="none">
                <a:solidFill>
                  <a:srgbClr val="63BDA2"/>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2"/>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3" name="Shape 53"/>
          <p:cNvSpPr txBox="1">
            <a:spLocks noGrp="1"/>
          </p:cNvSpPr>
          <p:nvPr>
            <p:ph type="body" idx="2"/>
          </p:nvPr>
        </p:nvSpPr>
        <p:spPr>
          <a:xfrm>
            <a:off x="334963" y="2392363"/>
            <a:ext cx="3925887" cy="1803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lt1"/>
              </a:buClr>
              <a:buSzPts val="1400"/>
              <a:buFont typeface="Raleway"/>
              <a:buNone/>
              <a:defRPr sz="1400" b="0" i="1" u="none" strike="noStrike" cap="none">
                <a:solidFill>
                  <a:schemeClr val="l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4" name="Shape 54"/>
          <p:cNvSpPr/>
          <p:nvPr/>
        </p:nvSpPr>
        <p:spPr>
          <a:xfrm rot="10800000">
            <a:off x="334963" y="1066800"/>
            <a:ext cx="345440" cy="345440"/>
          </a:xfrm>
          <a:prstGeom prst="rtTriangle">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 name="Shape 55"/>
          <p:cNvSpPr txBox="1">
            <a:spLocks noGrp="1"/>
          </p:cNvSpPr>
          <p:nvPr>
            <p:ph type="subTitle" idx="3"/>
          </p:nvPr>
        </p:nvSpPr>
        <p:spPr>
          <a:xfrm>
            <a:off x="334975" y="648400"/>
            <a:ext cx="1516200" cy="345300"/>
          </a:xfrm>
          <a:prstGeom prst="rect">
            <a:avLst/>
          </a:prstGeom>
          <a:solidFill>
            <a:srgbClr val="FFFFFF"/>
          </a:solidFill>
        </p:spPr>
        <p:txBody>
          <a:bodyPr spcFirstLastPara="1" wrap="square" lIns="91425" tIns="91425" rIns="91425" bIns="91425" anchor="b" anchorCtr="0"/>
          <a:lstStyle>
            <a:lvl1pPr lvl="0" rtl="0">
              <a:spcBef>
                <a:spcPts val="1000"/>
              </a:spcBef>
              <a:spcAft>
                <a:spcPts val="0"/>
              </a:spcAft>
              <a:buNone/>
              <a:defRPr sz="1200" b="1" i="1">
                <a:solidFill>
                  <a:srgbClr val="63BDA2"/>
                </a:solidFill>
                <a:latin typeface="Raleway"/>
                <a:ea typeface="Raleway"/>
                <a:cs typeface="Raleway"/>
                <a:sym typeface="Raleway"/>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texte">
  <p:cSld name="Image+texte">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4883150" y="246064"/>
            <a:ext cx="3932238" cy="40513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58" name="Shape 58"/>
          <p:cNvSpPr>
            <a:spLocks noGrp="1"/>
          </p:cNvSpPr>
          <p:nvPr>
            <p:ph type="pic" idx="2"/>
          </p:nvPr>
        </p:nvSpPr>
        <p:spPr>
          <a:xfrm>
            <a:off x="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e+image">
  <p:cSld name="Texte+image">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328612" y="246064"/>
            <a:ext cx="3932238" cy="40513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1" name="Shape 61"/>
          <p:cNvSpPr>
            <a:spLocks noGrp="1"/>
          </p:cNvSpPr>
          <p:nvPr>
            <p:ph type="pic" idx="2"/>
          </p:nvPr>
        </p:nvSpPr>
        <p:spPr>
          <a:xfrm>
            <a:off x="4572000" y="0"/>
            <a:ext cx="4572000" cy="4580194"/>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0" marR="0" lvl="1" indent="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0" marR="0" lvl="2"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0" marR="0" lvl="3" indent="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171450" marR="0" lvl="4" indent="-17145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e+Texte">
  <p:cSld name="Texte+Texte">
    <p:spTree>
      <p:nvGrpSpPr>
        <p:cNvPr id="1" name="Shape 62"/>
        <p:cNvGrpSpPr/>
        <p:nvPr/>
      </p:nvGrpSpPr>
      <p:grpSpPr>
        <a:xfrm>
          <a:off x="0" y="0"/>
          <a:ext cx="0" cy="0"/>
          <a:chOff x="0" y="0"/>
          <a:chExt cx="0" cy="0"/>
        </a:xfrm>
      </p:grpSpPr>
      <p:sp>
        <p:nvSpPr>
          <p:cNvPr id="63" name="Shape 63"/>
          <p:cNvSpPr txBox="1">
            <a:spLocks noGrp="1"/>
          </p:cNvSpPr>
          <p:nvPr>
            <p:ph type="body" idx="1"/>
          </p:nvPr>
        </p:nvSpPr>
        <p:spPr>
          <a:xfrm>
            <a:off x="328600" y="1087248"/>
            <a:ext cx="3932100" cy="3210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4" name="Shape 64"/>
          <p:cNvSpPr txBox="1">
            <a:spLocks noGrp="1"/>
          </p:cNvSpPr>
          <p:nvPr>
            <p:ph type="body" idx="2"/>
          </p:nvPr>
        </p:nvSpPr>
        <p:spPr>
          <a:xfrm>
            <a:off x="4883151" y="1087248"/>
            <a:ext cx="3932100" cy="32100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5" name="Shape 65"/>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lstStyle>
            <a:lvl1pPr lvl="0">
              <a:spcBef>
                <a:spcPts val="0"/>
              </a:spcBef>
              <a:spcAft>
                <a:spcPts val="0"/>
              </a:spcAft>
              <a:buNone/>
              <a:defRPr>
                <a:solidFill>
                  <a:schemeClr val="accent1"/>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e">
  <p:cSld name="Texte">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28600" y="1076798"/>
            <a:ext cx="8486700" cy="32205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6pPr>
            <a:lvl7pPr marL="3200400" marR="0" lvl="6"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7pPr>
            <a:lvl8pPr marL="3657600" marR="0" lvl="7"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8pPr>
            <a:lvl9pPr marL="4114800" marR="0" lvl="8" indent="-304800" algn="l" rtl="0">
              <a:spcBef>
                <a:spcPts val="400"/>
              </a:spcBef>
              <a:spcAft>
                <a:spcPts val="0"/>
              </a:spcAft>
              <a:buClr>
                <a:schemeClr val="dk1"/>
              </a:buClr>
              <a:buSzPts val="1200"/>
              <a:buFont typeface="Raleway Light"/>
              <a:buChar char="•"/>
              <a:defRPr sz="1200" i="0" u="none" strike="noStrike" cap="none">
                <a:solidFill>
                  <a:schemeClr val="dk1"/>
                </a:solidFill>
                <a:latin typeface="Raleway Light"/>
                <a:ea typeface="Raleway Light"/>
                <a:cs typeface="Raleway Light"/>
                <a:sym typeface="Raleway Light"/>
              </a:defRPr>
            </a:lvl9pPr>
          </a:lstStyle>
          <a:p>
            <a:endParaRPr/>
          </a:p>
        </p:txBody>
      </p:sp>
      <p:sp>
        <p:nvSpPr>
          <p:cNvPr id="68" name="Shape 68"/>
          <p:cNvSpPr txBox="1">
            <a:spLocks noGrp="1"/>
          </p:cNvSpPr>
          <p:nvPr>
            <p:ph type="title"/>
          </p:nvPr>
        </p:nvSpPr>
        <p:spPr>
          <a:xfrm>
            <a:off x="479250" y="313600"/>
            <a:ext cx="8185500" cy="501900"/>
          </a:xfrm>
          <a:prstGeom prst="rect">
            <a:avLst/>
          </a:prstGeom>
        </p:spPr>
        <p:txBody>
          <a:bodyPr spcFirstLastPara="1" wrap="square" lIns="91425" tIns="91425" rIns="91425" bIns="91425" anchor="t" anchorCtr="0"/>
          <a:lstStyle>
            <a:lvl1pPr lvl="0" rtl="0">
              <a:spcBef>
                <a:spcPts val="0"/>
              </a:spcBef>
              <a:spcAft>
                <a:spcPts val="0"/>
              </a:spcAft>
              <a:buNone/>
              <a:defRPr>
                <a:solidFill>
                  <a:schemeClr val="accen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p:nvPr/>
        </p:nvSpPr>
        <p:spPr>
          <a:xfrm>
            <a:off x="0" y="4567448"/>
            <a:ext cx="9144000" cy="576052"/>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aleway Light"/>
              <a:ea typeface="Raleway Light"/>
              <a:cs typeface="Raleway Light"/>
              <a:sym typeface="Raleway Light"/>
            </a:endParaRPr>
          </a:p>
        </p:txBody>
      </p:sp>
      <p:sp>
        <p:nvSpPr>
          <p:cNvPr id="7" name="Shape 7"/>
          <p:cNvSpPr txBox="1">
            <a:spLocks noGrp="1"/>
          </p:cNvSpPr>
          <p:nvPr>
            <p:ph type="title"/>
          </p:nvPr>
        </p:nvSpPr>
        <p:spPr>
          <a:xfrm>
            <a:off x="334963" y="163871"/>
            <a:ext cx="8351838" cy="88929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800"/>
              <a:buFont typeface="Raleway Light"/>
              <a:buNone/>
              <a:defRPr sz="3800" b="0" i="0" u="none" strike="noStrike" cap="none">
                <a:solidFill>
                  <a:schemeClr val="lt1"/>
                </a:solidFill>
                <a:latin typeface="Raleway Light"/>
                <a:ea typeface="Raleway Light"/>
                <a:cs typeface="Raleway Light"/>
                <a:sym typeface="Raleway Light"/>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8" name="Shape 8"/>
          <p:cNvSpPr txBox="1">
            <a:spLocks noGrp="1"/>
          </p:cNvSpPr>
          <p:nvPr>
            <p:ph type="body" idx="1"/>
          </p:nvPr>
        </p:nvSpPr>
        <p:spPr>
          <a:xfrm>
            <a:off x="334963" y="1188065"/>
            <a:ext cx="8480425" cy="2408342"/>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dk1"/>
              </a:buClr>
              <a:buSzPts val="1900"/>
              <a:buFont typeface="Raleway Light"/>
              <a:buNone/>
              <a:defRPr sz="1900" b="0" i="0" u="none" strike="noStrike" cap="none">
                <a:solidFill>
                  <a:schemeClr val="dk1"/>
                </a:solidFill>
                <a:latin typeface="Raleway Light"/>
                <a:ea typeface="Raleway Light"/>
                <a:cs typeface="Raleway Light"/>
                <a:sym typeface="Raleway Light"/>
              </a:defRPr>
            </a:lvl1pPr>
            <a:lvl2pPr marL="914400" marR="0" lvl="1" indent="-228600" algn="l" rtl="0">
              <a:spcBef>
                <a:spcPts val="1000"/>
              </a:spcBef>
              <a:spcAft>
                <a:spcPts val="0"/>
              </a:spcAft>
              <a:buClr>
                <a:schemeClr val="accent1"/>
              </a:buClr>
              <a:buSzPts val="1400"/>
              <a:buFont typeface="Raleway"/>
              <a:buNone/>
              <a:defRPr sz="1400" b="0" i="1" u="none" strike="noStrike" cap="none">
                <a:solidFill>
                  <a:schemeClr val="accent1"/>
                </a:solidFill>
                <a:latin typeface="Raleway"/>
                <a:ea typeface="Raleway"/>
                <a:cs typeface="Raleway"/>
                <a:sym typeface="Raleway"/>
              </a:defRPr>
            </a:lvl2pPr>
            <a:lvl3pPr marL="1371600" marR="0" lvl="2"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3pPr>
            <a:lvl4pPr marL="1828800" marR="0" lvl="3" indent="-228600" algn="l" rtl="0">
              <a:spcBef>
                <a:spcPts val="1000"/>
              </a:spcBef>
              <a:spcAft>
                <a:spcPts val="0"/>
              </a:spcAft>
              <a:buClr>
                <a:schemeClr val="dk1"/>
              </a:buClr>
              <a:buSzPts val="1200"/>
              <a:buFont typeface="Raleway Light"/>
              <a:buNone/>
              <a:defRPr sz="1200" b="0" i="0" u="none" strike="noStrike" cap="none">
                <a:solidFill>
                  <a:schemeClr val="dk1"/>
                </a:solidFill>
                <a:latin typeface="Raleway Light"/>
                <a:ea typeface="Raleway Light"/>
                <a:cs typeface="Raleway Light"/>
                <a:sym typeface="Raleway Light"/>
              </a:defRPr>
            </a:lvl4pPr>
            <a:lvl5pPr marL="2286000" marR="0" lvl="4" indent="-289560" algn="l" rtl="0">
              <a:spcBef>
                <a:spcPts val="1000"/>
              </a:spcBef>
              <a:spcAft>
                <a:spcPts val="0"/>
              </a:spcAft>
              <a:buClr>
                <a:schemeClr val="accent1"/>
              </a:buClr>
              <a:buSzPts val="960"/>
              <a:buFont typeface="Merriweather Sans"/>
              <a:buChar char="►"/>
              <a:defRPr sz="1200" b="0" i="0" u="none" strike="noStrike" cap="none">
                <a:solidFill>
                  <a:schemeClr val="dk1"/>
                </a:solidFill>
                <a:latin typeface="Raleway Light"/>
                <a:ea typeface="Raleway Light"/>
                <a:cs typeface="Raleway Light"/>
                <a:sym typeface="Raleway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Shape 9"/>
          <p:cNvSpPr txBox="1"/>
          <p:nvPr/>
        </p:nvSpPr>
        <p:spPr>
          <a:xfrm>
            <a:off x="4803703" y="4750875"/>
            <a:ext cx="2955584" cy="24160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970">
                <a:solidFill>
                  <a:schemeClr val="lt1"/>
                </a:solidFill>
                <a:latin typeface="Raleway Light"/>
                <a:ea typeface="Raleway Light"/>
                <a:cs typeface="Raleway Light"/>
                <a:sym typeface="Raleway Light"/>
              </a:rPr>
              <a:t>Cabinet de conseil IT et Agilité</a:t>
            </a:r>
            <a:endParaRPr sz="970" b="0" i="0" u="none" strike="noStrike" cap="none">
              <a:solidFill>
                <a:schemeClr val="lt1"/>
              </a:solidFill>
              <a:latin typeface="Raleway Light"/>
              <a:ea typeface="Raleway Light"/>
              <a:cs typeface="Raleway Light"/>
              <a:sym typeface="Raleway Light"/>
            </a:endParaRPr>
          </a:p>
        </p:txBody>
      </p:sp>
      <p:cxnSp>
        <p:nvCxnSpPr>
          <p:cNvPr id="10" name="Shape 10"/>
          <p:cNvCxnSpPr/>
          <p:nvPr/>
        </p:nvCxnSpPr>
        <p:spPr>
          <a:xfrm>
            <a:off x="7994543" y="4767263"/>
            <a:ext cx="0" cy="192195"/>
          </a:xfrm>
          <a:prstGeom prst="straightConnector1">
            <a:avLst/>
          </a:prstGeom>
          <a:noFill/>
          <a:ln w="9525" cap="flat" cmpd="sng">
            <a:solidFill>
              <a:schemeClr val="accent2"/>
            </a:solidFill>
            <a:prstDash val="solid"/>
            <a:round/>
            <a:headEnd type="none" w="sm" len="sm"/>
            <a:tailEnd type="none" w="sm" len="sm"/>
          </a:ln>
        </p:spPr>
      </p:cxnSp>
      <p:pic>
        <p:nvPicPr>
          <p:cNvPr id="11" name="Shape 11"/>
          <p:cNvPicPr preferRelativeResize="0"/>
          <p:nvPr/>
        </p:nvPicPr>
        <p:blipFill rotWithShape="1">
          <a:blip r:embed="rId12">
            <a:alphaModFix/>
          </a:blip>
          <a:srcRect/>
          <a:stretch/>
        </p:blipFill>
        <p:spPr>
          <a:xfrm>
            <a:off x="8321675" y="4748566"/>
            <a:ext cx="522837" cy="3071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openxmlformats.org/officeDocument/2006/relationships/image" Target="../media/image37.tiff"/><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hyperlink" Target="https://translate.google.fr/translate?hl=fr&amp;sl=en&amp;u=https://twitter.com/vitalikbuterin&amp;prev=search" TargetMode="External"/><Relationship Id="rId5" Type="http://schemas.openxmlformats.org/officeDocument/2006/relationships/image" Target="../media/image39.png"/><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12.png"/><Relationship Id="rId5" Type="http://schemas.openxmlformats.org/officeDocument/2006/relationships/image" Target="../media/image13.png"/><Relationship Id="rId10" Type="http://schemas.openxmlformats.org/officeDocument/2006/relationships/image" Target="../media/image19.png"/><Relationship Id="rId4" Type="http://schemas.openxmlformats.org/officeDocument/2006/relationships/image" Target="../media/image11.png"/><Relationship Id="rId9" Type="http://schemas.openxmlformats.org/officeDocument/2006/relationships/image" Target="../media/image18.png"/><Relationship Id="rId1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3.png"/><Relationship Id="rId11" Type="http://schemas.openxmlformats.org/officeDocument/2006/relationships/image" Target="../media/image19.png"/><Relationship Id="rId5" Type="http://schemas.openxmlformats.org/officeDocument/2006/relationships/image" Target="../media/image12.png"/><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503658" y="1553504"/>
            <a:ext cx="8351838" cy="1430886"/>
          </a:xfrm>
          <a:prstGeom prst="rect">
            <a:avLst/>
          </a:prstGeom>
          <a:noFill/>
          <a:ln>
            <a:noFill/>
          </a:ln>
        </p:spPr>
        <p:txBody>
          <a:bodyPr spcFirstLastPara="1" wrap="square" lIns="0" tIns="0" rIns="0" bIns="0" anchor="ctr" anchorCtr="0">
            <a:noAutofit/>
          </a:bodyPr>
          <a:lstStyle/>
          <a:p>
            <a:r>
              <a:rPr lang="fr-FR" sz="6000" b="1" dirty="0"/>
              <a:t>Blockchain </a:t>
            </a:r>
            <a:r>
              <a:rPr lang="fr-FR" sz="6000" b="1" dirty="0">
                <a:solidFill>
                  <a:srgbClr val="262626"/>
                </a:solidFill>
              </a:rPr>
              <a:t>101</a:t>
            </a:r>
            <a:br>
              <a:rPr lang="fr-FR" b="1" dirty="0"/>
            </a:br>
            <a:r>
              <a:rPr lang="fr-FR" b="1" dirty="0"/>
              <a:t>Bienvenue dans le web </a:t>
            </a:r>
            <a:r>
              <a:rPr lang="fr-FR" b="1" dirty="0">
                <a:solidFill>
                  <a:schemeClr val="accent1">
                    <a:lumMod val="40000"/>
                    <a:lumOff val="60000"/>
                  </a:schemeClr>
                </a:solidFill>
              </a:rPr>
              <a:t>3.0</a:t>
            </a:r>
            <a:br>
              <a:rPr lang="fr-FR" b="1" dirty="0"/>
            </a:br>
            <a:endParaRPr sz="3800" b="0" i="0" u="none" strike="noStrike" cap="none" dirty="0">
              <a:solidFill>
                <a:schemeClr val="lt1"/>
              </a:solidFill>
              <a:latin typeface="Raleway Light"/>
              <a:ea typeface="Raleway Light"/>
              <a:cs typeface="Raleway Light"/>
              <a:sym typeface="Raleway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Blockchain</a:t>
            </a:r>
            <a:br>
              <a:rPr lang="fr-FR" dirty="0"/>
            </a:br>
            <a:r>
              <a:rPr lang="fr-FR" sz="2800" dirty="0"/>
              <a:t>Principes et enjeux</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PREMIERE PARTIE</a:t>
            </a:r>
            <a:endParaRPr dirty="0"/>
          </a:p>
        </p:txBody>
      </p:sp>
      <p:pic>
        <p:nvPicPr>
          <p:cNvPr id="14" name="Picture 2" descr="http://static2.uk.businessinsider.com/image/5764093452bcd01a008c9c74-2282/sandychart5.jpg">
            <a:extLst>
              <a:ext uri="{FF2B5EF4-FFF2-40B4-BE49-F238E27FC236}">
                <a16:creationId xmlns:a16="http://schemas.microsoft.com/office/drawing/2014/main" id="{A091C730-BE81-47E4-8A38-1FB48AF323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507"/>
          <a:stretch/>
        </p:blipFill>
        <p:spPr bwMode="auto">
          <a:xfrm>
            <a:off x="4572000" y="1061580"/>
            <a:ext cx="4575144" cy="2777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87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Blockchain</a:t>
            </a:r>
            <a:br>
              <a:rPr lang="fr-FR" dirty="0"/>
            </a:br>
            <a:r>
              <a:rPr lang="fr-FR" sz="2800" dirty="0"/>
              <a:t>Principes et enjeux</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PREMIERE PARTIE</a:t>
            </a:r>
            <a:endParaRPr dirty="0"/>
          </a:p>
        </p:txBody>
      </p:sp>
      <p:pic>
        <p:nvPicPr>
          <p:cNvPr id="11" name="Picture 2" descr="RÃ©sultat de recherche d'images pour &quot;unknown avatar&quot;">
            <a:extLst>
              <a:ext uri="{FF2B5EF4-FFF2-40B4-BE49-F238E27FC236}">
                <a16:creationId xmlns:a16="http://schemas.microsoft.com/office/drawing/2014/main" id="{9D7A8D9A-162A-4053-8956-DC582B5E0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70" y="2310163"/>
            <a:ext cx="680630" cy="68063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2713306C-76DC-4D68-B910-E78B21D4DAA4}"/>
              </a:ext>
            </a:extLst>
          </p:cNvPr>
          <p:cNvSpPr txBox="1"/>
          <p:nvPr/>
        </p:nvSpPr>
        <p:spPr>
          <a:xfrm>
            <a:off x="1383406" y="2450423"/>
            <a:ext cx="2781531" cy="400110"/>
          </a:xfrm>
          <a:prstGeom prst="rect">
            <a:avLst/>
          </a:prstGeom>
          <a:noFill/>
        </p:spPr>
        <p:txBody>
          <a:bodyPr wrap="none" rtlCol="0">
            <a:spAutoFit/>
          </a:bodyPr>
          <a:lstStyle/>
          <a:p>
            <a:r>
              <a:rPr lang="fr-FR" sz="2000" dirty="0">
                <a:solidFill>
                  <a:schemeClr val="bg1"/>
                </a:solidFill>
                <a:latin typeface="Raleway" panose="020B0503030101060003" pitchFamily="34" charset="0"/>
              </a:rPr>
              <a:t>« Satoshi </a:t>
            </a:r>
            <a:r>
              <a:rPr lang="fr-FR" sz="2000" dirty="0" err="1">
                <a:solidFill>
                  <a:schemeClr val="bg1"/>
                </a:solidFill>
                <a:latin typeface="Raleway" panose="020B0503030101060003" pitchFamily="34" charset="0"/>
              </a:rPr>
              <a:t>Nakamoto</a:t>
            </a:r>
            <a:r>
              <a:rPr lang="fr-FR" sz="2000" dirty="0">
                <a:solidFill>
                  <a:schemeClr val="bg1"/>
                </a:solidFill>
                <a:latin typeface="Raleway" panose="020B0503030101060003" pitchFamily="34" charset="0"/>
              </a:rPr>
              <a:t> »</a:t>
            </a:r>
          </a:p>
        </p:txBody>
      </p:sp>
      <p:pic>
        <p:nvPicPr>
          <p:cNvPr id="4098" name="Picture 2" descr="RÃ©sultat de recherche d'images pour &quot;satoshi nakamoto&quot;">
            <a:extLst>
              <a:ext uri="{FF2B5EF4-FFF2-40B4-BE49-F238E27FC236}">
                <a16:creationId xmlns:a16="http://schemas.microsoft.com/office/drawing/2014/main" id="{45707D84-EC20-4CEC-B4AB-A9BC464EA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5828" y="906269"/>
            <a:ext cx="4588172" cy="2580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68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88">
            <a:extLst>
              <a:ext uri="{FF2B5EF4-FFF2-40B4-BE49-F238E27FC236}">
                <a16:creationId xmlns:a16="http://schemas.microsoft.com/office/drawing/2014/main" id="{00A328FE-DED5-439E-945A-26251E9ACE42}"/>
              </a:ext>
            </a:extLst>
          </p:cNvPr>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Les trois grands principes</a:t>
            </a:r>
          </a:p>
        </p:txBody>
      </p:sp>
      <p:sp>
        <p:nvSpPr>
          <p:cNvPr id="9" name="Shape 88">
            <a:extLst>
              <a:ext uri="{FF2B5EF4-FFF2-40B4-BE49-F238E27FC236}">
                <a16:creationId xmlns:a16="http://schemas.microsoft.com/office/drawing/2014/main" id="{93E72E07-CC56-4032-A972-A2B458758774}"/>
              </a:ext>
            </a:extLst>
          </p:cNvPr>
          <p:cNvSpPr txBox="1">
            <a:spLocks/>
          </p:cNvSpPr>
          <p:nvPr/>
        </p:nvSpPr>
        <p:spPr>
          <a:xfrm>
            <a:off x="655018" y="2137819"/>
            <a:ext cx="7261544"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800" dirty="0">
                <a:solidFill>
                  <a:schemeClr val="tx1"/>
                </a:solidFill>
              </a:rPr>
              <a:t>L’Immutabilité des données</a:t>
            </a:r>
          </a:p>
        </p:txBody>
      </p:sp>
      <p:sp>
        <p:nvSpPr>
          <p:cNvPr id="10" name="Shape 88">
            <a:extLst>
              <a:ext uri="{FF2B5EF4-FFF2-40B4-BE49-F238E27FC236}">
                <a16:creationId xmlns:a16="http://schemas.microsoft.com/office/drawing/2014/main" id="{7F81FC3A-324A-4B8F-B09E-007192236C99}"/>
              </a:ext>
            </a:extLst>
          </p:cNvPr>
          <p:cNvSpPr txBox="1">
            <a:spLocks/>
          </p:cNvSpPr>
          <p:nvPr/>
        </p:nvSpPr>
        <p:spPr>
          <a:xfrm>
            <a:off x="655018" y="2824749"/>
            <a:ext cx="6396571"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800" dirty="0">
                <a:solidFill>
                  <a:schemeClr val="tx1"/>
                </a:solidFill>
              </a:rPr>
              <a:t>La transparence / l’anonymat</a:t>
            </a:r>
          </a:p>
        </p:txBody>
      </p:sp>
      <p:sp>
        <p:nvSpPr>
          <p:cNvPr id="11" name="Shape 88">
            <a:extLst>
              <a:ext uri="{FF2B5EF4-FFF2-40B4-BE49-F238E27FC236}">
                <a16:creationId xmlns:a16="http://schemas.microsoft.com/office/drawing/2014/main" id="{08A69ED9-F65F-4983-81E7-A2B082ED78E6}"/>
              </a:ext>
            </a:extLst>
          </p:cNvPr>
          <p:cNvSpPr txBox="1">
            <a:spLocks/>
          </p:cNvSpPr>
          <p:nvPr/>
        </p:nvSpPr>
        <p:spPr>
          <a:xfrm>
            <a:off x="655018" y="1450890"/>
            <a:ext cx="595996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800" dirty="0">
                <a:solidFill>
                  <a:schemeClr val="tx1"/>
                </a:solidFill>
              </a:rPr>
              <a:t>Le consensus décentralisé</a:t>
            </a:r>
          </a:p>
        </p:txBody>
      </p:sp>
    </p:spTree>
    <p:extLst>
      <p:ext uri="{BB962C8B-B14F-4D97-AF65-F5344CB8AC3E}">
        <p14:creationId xmlns:p14="http://schemas.microsoft.com/office/powerpoint/2010/main" val="302659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 name="Titre 2">
            <a:extLst>
              <a:ext uri="{FF2B5EF4-FFF2-40B4-BE49-F238E27FC236}">
                <a16:creationId xmlns:a16="http://schemas.microsoft.com/office/drawing/2014/main" id="{875425D1-72D8-4AF1-BAEA-292371153822}"/>
              </a:ext>
            </a:extLst>
          </p:cNvPr>
          <p:cNvSpPr>
            <a:spLocks noGrp="1"/>
          </p:cNvSpPr>
          <p:nvPr>
            <p:ph type="title"/>
          </p:nvPr>
        </p:nvSpPr>
        <p:spPr/>
        <p:txBody>
          <a:bodyPr/>
          <a:lstStyle/>
          <a:p>
            <a:r>
              <a:rPr lang="fr-FR" dirty="0"/>
              <a:t>Vous avez dit hash?</a:t>
            </a:r>
          </a:p>
        </p:txBody>
      </p:sp>
      <p:sp>
        <p:nvSpPr>
          <p:cNvPr id="15" name="Shape 88">
            <a:extLst>
              <a:ext uri="{FF2B5EF4-FFF2-40B4-BE49-F238E27FC236}">
                <a16:creationId xmlns:a16="http://schemas.microsoft.com/office/drawing/2014/main" id="{AA7FAC43-13E7-4789-BF47-019CAE08FB98}"/>
              </a:ext>
            </a:extLst>
          </p:cNvPr>
          <p:cNvSpPr txBox="1">
            <a:spLocks/>
          </p:cNvSpPr>
          <p:nvPr/>
        </p:nvSpPr>
        <p:spPr>
          <a:xfrm>
            <a:off x="1453690" y="1559432"/>
            <a:ext cx="485475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600" dirty="0">
                <a:solidFill>
                  <a:schemeClr val="tx1"/>
                </a:solidFill>
              </a:rPr>
              <a:t>SHA-256 (pour le BTC)</a:t>
            </a:r>
          </a:p>
        </p:txBody>
      </p:sp>
      <p:sp>
        <p:nvSpPr>
          <p:cNvPr id="16" name="Titre 2">
            <a:extLst>
              <a:ext uri="{FF2B5EF4-FFF2-40B4-BE49-F238E27FC236}">
                <a16:creationId xmlns:a16="http://schemas.microsoft.com/office/drawing/2014/main" id="{623726A5-65DD-4459-9C55-8B26E4CFE350}"/>
              </a:ext>
            </a:extLst>
          </p:cNvPr>
          <p:cNvSpPr txBox="1">
            <a:spLocks/>
          </p:cNvSpPr>
          <p:nvPr/>
        </p:nvSpPr>
        <p:spPr>
          <a:xfrm>
            <a:off x="958500" y="1134528"/>
            <a:ext cx="8185500" cy="5019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Asymétrie</a:t>
            </a:r>
          </a:p>
        </p:txBody>
      </p:sp>
      <p:sp>
        <p:nvSpPr>
          <p:cNvPr id="17" name="Titre 2">
            <a:extLst>
              <a:ext uri="{FF2B5EF4-FFF2-40B4-BE49-F238E27FC236}">
                <a16:creationId xmlns:a16="http://schemas.microsoft.com/office/drawing/2014/main" id="{0862B517-76C9-476D-8025-08B38AAF92FE}"/>
              </a:ext>
            </a:extLst>
          </p:cNvPr>
          <p:cNvSpPr txBox="1">
            <a:spLocks/>
          </p:cNvSpPr>
          <p:nvPr/>
        </p:nvSpPr>
        <p:spPr>
          <a:xfrm>
            <a:off x="826695" y="3558045"/>
            <a:ext cx="8185500" cy="5019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QUID des collision?</a:t>
            </a:r>
          </a:p>
        </p:txBody>
      </p:sp>
    </p:spTree>
    <p:extLst>
      <p:ext uri="{BB962C8B-B14F-4D97-AF65-F5344CB8AC3E}">
        <p14:creationId xmlns:p14="http://schemas.microsoft.com/office/powerpoint/2010/main" val="405398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Validation et intégration</a:t>
            </a:r>
          </a:p>
        </p:txBody>
      </p:sp>
      <p:sp>
        <p:nvSpPr>
          <p:cNvPr id="2" name="Rectangle 1">
            <a:extLst>
              <a:ext uri="{FF2B5EF4-FFF2-40B4-BE49-F238E27FC236}">
                <a16:creationId xmlns:a16="http://schemas.microsoft.com/office/drawing/2014/main" id="{82775CCF-55DB-46A5-8939-D9DDE3474B5D}"/>
              </a:ext>
            </a:extLst>
          </p:cNvPr>
          <p:cNvSpPr/>
          <p:nvPr/>
        </p:nvSpPr>
        <p:spPr>
          <a:xfrm>
            <a:off x="685800" y="3402330"/>
            <a:ext cx="411480" cy="403860"/>
          </a:xfrm>
          <a:prstGeom prst="rect">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326136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248441"/>
            <a:ext cx="413896" cy="307777"/>
          </a:xfrm>
          <a:prstGeom prst="rect">
            <a:avLst/>
          </a:prstGeom>
          <a:noFill/>
        </p:spPr>
        <p:txBody>
          <a:bodyPr wrap="none" rtlCol="0">
            <a:spAutoFit/>
          </a:bodyPr>
          <a:lstStyle/>
          <a:p>
            <a:r>
              <a:rPr lang="fr-FR" dirty="0"/>
              <a:t>… </a:t>
            </a:r>
          </a:p>
        </p:txBody>
      </p:sp>
      <p:sp>
        <p:nvSpPr>
          <p:cNvPr id="29" name="Rectangle 28">
            <a:extLst>
              <a:ext uri="{FF2B5EF4-FFF2-40B4-BE49-F238E27FC236}">
                <a16:creationId xmlns:a16="http://schemas.microsoft.com/office/drawing/2014/main" id="{F86A5AAC-FAC7-450E-ACD1-46351D548D54}"/>
              </a:ext>
            </a:extLst>
          </p:cNvPr>
          <p:cNvSpPr/>
          <p:nvPr/>
        </p:nvSpPr>
        <p:spPr>
          <a:xfrm>
            <a:off x="1783080" y="34251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0F38730-914E-4F5F-8FCD-924AB2979772}"/>
              </a:ext>
            </a:extLst>
          </p:cNvPr>
          <p:cNvSpPr/>
          <p:nvPr/>
        </p:nvSpPr>
        <p:spPr>
          <a:xfrm rot="5400000">
            <a:off x="1417320" y="32842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0" name="Rectangle 49">
            <a:extLst>
              <a:ext uri="{FF2B5EF4-FFF2-40B4-BE49-F238E27FC236}">
                <a16:creationId xmlns:a16="http://schemas.microsoft.com/office/drawing/2014/main" id="{D1B18753-606D-447A-98E9-528E9AC1F702}"/>
              </a:ext>
            </a:extLst>
          </p:cNvPr>
          <p:cNvSpPr/>
          <p:nvPr/>
        </p:nvSpPr>
        <p:spPr>
          <a:xfrm>
            <a:off x="6248400" y="45720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pic>
        <p:nvPicPr>
          <p:cNvPr id="51" name="Image 50">
            <a:extLst>
              <a:ext uri="{FF2B5EF4-FFF2-40B4-BE49-F238E27FC236}">
                <a16:creationId xmlns:a16="http://schemas.microsoft.com/office/drawing/2014/main" id="{FD6B5E99-BEBE-4D2C-9332-8D2D45F9F334}"/>
              </a:ext>
            </a:extLst>
          </p:cNvPr>
          <p:cNvPicPr>
            <a:picLocks noChangeAspect="1"/>
          </p:cNvPicPr>
          <p:nvPr/>
        </p:nvPicPr>
        <p:blipFill>
          <a:blip r:embed="rId3"/>
          <a:stretch>
            <a:fillRect/>
          </a:stretch>
        </p:blipFill>
        <p:spPr>
          <a:xfrm>
            <a:off x="6577170" y="1558081"/>
            <a:ext cx="469300" cy="469300"/>
          </a:xfrm>
          <a:prstGeom prst="rect">
            <a:avLst/>
          </a:prstGeom>
        </p:spPr>
      </p:pic>
      <p:sp>
        <p:nvSpPr>
          <p:cNvPr id="52" name="ZoneTexte 51">
            <a:extLst>
              <a:ext uri="{FF2B5EF4-FFF2-40B4-BE49-F238E27FC236}">
                <a16:creationId xmlns:a16="http://schemas.microsoft.com/office/drawing/2014/main" id="{4534A4DD-440D-41D9-B243-6B7661822D13}"/>
              </a:ext>
            </a:extLst>
          </p:cNvPr>
          <p:cNvSpPr txBox="1"/>
          <p:nvPr/>
        </p:nvSpPr>
        <p:spPr>
          <a:xfrm>
            <a:off x="6993580" y="1705622"/>
            <a:ext cx="458780" cy="307777"/>
          </a:xfrm>
          <a:prstGeom prst="rect">
            <a:avLst/>
          </a:prstGeom>
          <a:noFill/>
        </p:spPr>
        <p:txBody>
          <a:bodyPr wrap="none" rtlCol="0">
            <a:spAutoFit/>
          </a:bodyPr>
          <a:lstStyle/>
          <a:p>
            <a:r>
              <a:rPr lang="fr-FR" dirty="0"/>
              <a:t>+ X</a:t>
            </a:r>
          </a:p>
        </p:txBody>
      </p:sp>
      <p:sp>
        <p:nvSpPr>
          <p:cNvPr id="5" name="Rectangle 4">
            <a:extLst>
              <a:ext uri="{FF2B5EF4-FFF2-40B4-BE49-F238E27FC236}">
                <a16:creationId xmlns:a16="http://schemas.microsoft.com/office/drawing/2014/main" id="{567AB0BD-5C7F-410C-9F75-8000DF9A4893}"/>
              </a:ext>
            </a:extLst>
          </p:cNvPr>
          <p:cNvSpPr/>
          <p:nvPr/>
        </p:nvSpPr>
        <p:spPr>
          <a:xfrm>
            <a:off x="685800" y="1210278"/>
            <a:ext cx="3352800" cy="1501140"/>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6190827B-8AD8-4400-A4D4-7CB1DE31F4DA}"/>
              </a:ext>
            </a:extLst>
          </p:cNvPr>
          <p:cNvSpPr txBox="1"/>
          <p:nvPr/>
        </p:nvSpPr>
        <p:spPr>
          <a:xfrm>
            <a:off x="685800" y="1220825"/>
            <a:ext cx="71045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MEMPOOL</a:t>
            </a:r>
          </a:p>
        </p:txBody>
      </p:sp>
      <p:sp>
        <p:nvSpPr>
          <p:cNvPr id="13" name="ZoneTexte 12">
            <a:extLst>
              <a:ext uri="{FF2B5EF4-FFF2-40B4-BE49-F238E27FC236}">
                <a16:creationId xmlns:a16="http://schemas.microsoft.com/office/drawing/2014/main" id="{4ECB9E92-1CA0-4AF4-BF0F-DF468DFA6DA0}"/>
              </a:ext>
            </a:extLst>
          </p:cNvPr>
          <p:cNvSpPr txBox="1"/>
          <p:nvPr/>
        </p:nvSpPr>
        <p:spPr>
          <a:xfrm>
            <a:off x="752109" y="1550587"/>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10015</a:t>
            </a:r>
          </a:p>
        </p:txBody>
      </p:sp>
      <p:sp>
        <p:nvSpPr>
          <p:cNvPr id="14" name="ZoneTexte 13">
            <a:extLst>
              <a:ext uri="{FF2B5EF4-FFF2-40B4-BE49-F238E27FC236}">
                <a16:creationId xmlns:a16="http://schemas.microsoft.com/office/drawing/2014/main" id="{85614DF9-5444-4529-900E-B7532C5E194F}"/>
              </a:ext>
            </a:extLst>
          </p:cNvPr>
          <p:cNvSpPr txBox="1"/>
          <p:nvPr/>
        </p:nvSpPr>
        <p:spPr>
          <a:xfrm>
            <a:off x="1973580" y="2035689"/>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9928</a:t>
            </a:r>
          </a:p>
        </p:txBody>
      </p:sp>
      <p:sp>
        <p:nvSpPr>
          <p:cNvPr id="15" name="ZoneTexte 14">
            <a:extLst>
              <a:ext uri="{FF2B5EF4-FFF2-40B4-BE49-F238E27FC236}">
                <a16:creationId xmlns:a16="http://schemas.microsoft.com/office/drawing/2014/main" id="{6822D3D8-3F97-4690-85E2-9452F293BCB0}"/>
              </a:ext>
            </a:extLst>
          </p:cNvPr>
          <p:cNvSpPr txBox="1"/>
          <p:nvPr/>
        </p:nvSpPr>
        <p:spPr>
          <a:xfrm>
            <a:off x="2088663" y="1551309"/>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10911</a:t>
            </a:r>
          </a:p>
        </p:txBody>
      </p:sp>
      <p:sp>
        <p:nvSpPr>
          <p:cNvPr id="16" name="ZoneTexte 15">
            <a:extLst>
              <a:ext uri="{FF2B5EF4-FFF2-40B4-BE49-F238E27FC236}">
                <a16:creationId xmlns:a16="http://schemas.microsoft.com/office/drawing/2014/main" id="{C6208840-DCA2-429D-A6F3-C4463DA1A02E}"/>
              </a:ext>
            </a:extLst>
          </p:cNvPr>
          <p:cNvSpPr txBox="1"/>
          <p:nvPr/>
        </p:nvSpPr>
        <p:spPr>
          <a:xfrm>
            <a:off x="745736" y="1996344"/>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12775</a:t>
            </a:r>
          </a:p>
        </p:txBody>
      </p:sp>
      <p:sp>
        <p:nvSpPr>
          <p:cNvPr id="17" name="ZoneTexte 16">
            <a:extLst>
              <a:ext uri="{FF2B5EF4-FFF2-40B4-BE49-F238E27FC236}">
                <a16:creationId xmlns:a16="http://schemas.microsoft.com/office/drawing/2014/main" id="{ADE322AA-8BC9-463E-8837-21C76E428518}"/>
              </a:ext>
            </a:extLst>
          </p:cNvPr>
          <p:cNvSpPr txBox="1"/>
          <p:nvPr/>
        </p:nvSpPr>
        <p:spPr>
          <a:xfrm>
            <a:off x="1568328" y="1306045"/>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11928</a:t>
            </a:r>
          </a:p>
        </p:txBody>
      </p:sp>
      <p:sp>
        <p:nvSpPr>
          <p:cNvPr id="18" name="ZoneTexte 17">
            <a:extLst>
              <a:ext uri="{FF2B5EF4-FFF2-40B4-BE49-F238E27FC236}">
                <a16:creationId xmlns:a16="http://schemas.microsoft.com/office/drawing/2014/main" id="{BC4592FC-2950-4D84-A37F-79FED7C702D3}"/>
              </a:ext>
            </a:extLst>
          </p:cNvPr>
          <p:cNvSpPr txBox="1"/>
          <p:nvPr/>
        </p:nvSpPr>
        <p:spPr>
          <a:xfrm>
            <a:off x="1195368" y="1766753"/>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9701</a:t>
            </a:r>
          </a:p>
        </p:txBody>
      </p:sp>
      <p:sp>
        <p:nvSpPr>
          <p:cNvPr id="19" name="ZoneTexte 18">
            <a:extLst>
              <a:ext uri="{FF2B5EF4-FFF2-40B4-BE49-F238E27FC236}">
                <a16:creationId xmlns:a16="http://schemas.microsoft.com/office/drawing/2014/main" id="{281F2783-A0CF-4296-A41C-54753521451F}"/>
              </a:ext>
            </a:extLst>
          </p:cNvPr>
          <p:cNvSpPr txBox="1"/>
          <p:nvPr/>
        </p:nvSpPr>
        <p:spPr>
          <a:xfrm>
            <a:off x="819378" y="2351350"/>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8994</a:t>
            </a:r>
          </a:p>
        </p:txBody>
      </p:sp>
      <p:sp>
        <p:nvSpPr>
          <p:cNvPr id="20" name="ZoneTexte 19">
            <a:extLst>
              <a:ext uri="{FF2B5EF4-FFF2-40B4-BE49-F238E27FC236}">
                <a16:creationId xmlns:a16="http://schemas.microsoft.com/office/drawing/2014/main" id="{BAD08CA9-7E31-4EAD-B59C-42B93ED1E841}"/>
              </a:ext>
            </a:extLst>
          </p:cNvPr>
          <p:cNvSpPr txBox="1"/>
          <p:nvPr/>
        </p:nvSpPr>
        <p:spPr>
          <a:xfrm>
            <a:off x="2045458" y="2356999"/>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10449</a:t>
            </a:r>
          </a:p>
        </p:txBody>
      </p:sp>
      <p:sp>
        <p:nvSpPr>
          <p:cNvPr id="21" name="ZoneTexte 20">
            <a:extLst>
              <a:ext uri="{FF2B5EF4-FFF2-40B4-BE49-F238E27FC236}">
                <a16:creationId xmlns:a16="http://schemas.microsoft.com/office/drawing/2014/main" id="{844BBC3D-4DA5-4F23-99BA-E4E5CC3DE0D3}"/>
              </a:ext>
            </a:extLst>
          </p:cNvPr>
          <p:cNvSpPr txBox="1"/>
          <p:nvPr/>
        </p:nvSpPr>
        <p:spPr>
          <a:xfrm>
            <a:off x="2733368" y="1797955"/>
            <a:ext cx="1040670"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10928</a:t>
            </a:r>
          </a:p>
        </p:txBody>
      </p:sp>
      <p:sp>
        <p:nvSpPr>
          <p:cNvPr id="22" name="ZoneTexte 21">
            <a:extLst>
              <a:ext uri="{FF2B5EF4-FFF2-40B4-BE49-F238E27FC236}">
                <a16:creationId xmlns:a16="http://schemas.microsoft.com/office/drawing/2014/main" id="{F08120DC-81D9-439D-874E-8FBA5371B187}"/>
              </a:ext>
            </a:extLst>
          </p:cNvPr>
          <p:cNvSpPr txBox="1"/>
          <p:nvPr/>
        </p:nvSpPr>
        <p:spPr>
          <a:xfrm>
            <a:off x="2858944" y="1322648"/>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9400</a:t>
            </a:r>
          </a:p>
        </p:txBody>
      </p:sp>
      <p:sp>
        <p:nvSpPr>
          <p:cNvPr id="23" name="ZoneTexte 22">
            <a:extLst>
              <a:ext uri="{FF2B5EF4-FFF2-40B4-BE49-F238E27FC236}">
                <a16:creationId xmlns:a16="http://schemas.microsoft.com/office/drawing/2014/main" id="{A9D0B1F2-0D9D-4C05-930B-FDC4B9B52889}"/>
              </a:ext>
            </a:extLst>
          </p:cNvPr>
          <p:cNvSpPr txBox="1"/>
          <p:nvPr/>
        </p:nvSpPr>
        <p:spPr>
          <a:xfrm>
            <a:off x="3042029" y="2135906"/>
            <a:ext cx="982961"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Transaction 9028</a:t>
            </a:r>
          </a:p>
        </p:txBody>
      </p:sp>
      <p:sp>
        <p:nvSpPr>
          <p:cNvPr id="24" name="ZoneTexte 23">
            <a:extLst>
              <a:ext uri="{FF2B5EF4-FFF2-40B4-BE49-F238E27FC236}">
                <a16:creationId xmlns:a16="http://schemas.microsoft.com/office/drawing/2014/main" id="{6EC0C597-438F-474A-A3CE-71499BAC2A52}"/>
              </a:ext>
            </a:extLst>
          </p:cNvPr>
          <p:cNvSpPr txBox="1"/>
          <p:nvPr/>
        </p:nvSpPr>
        <p:spPr>
          <a:xfrm>
            <a:off x="3433975" y="2377373"/>
            <a:ext cx="287258" cy="215444"/>
          </a:xfrm>
          <a:prstGeom prst="rect">
            <a:avLst/>
          </a:prstGeom>
          <a:noFill/>
        </p:spPr>
        <p:txBody>
          <a:bodyPr wrap="none" rtlCol="0">
            <a:spAutoFit/>
          </a:bodyPr>
          <a:lstStyle/>
          <a:p>
            <a:r>
              <a:rPr lang="fr-FR" sz="800" dirty="0">
                <a:solidFill>
                  <a:schemeClr val="bg1">
                    <a:lumMod val="50000"/>
                  </a:schemeClr>
                </a:solidFill>
                <a:latin typeface="+mj-lt"/>
                <a:cs typeface="Arial" panose="020B0604020202020204" pitchFamily="34" charset="0"/>
              </a:rPr>
              <a:t>…</a:t>
            </a:r>
          </a:p>
        </p:txBody>
      </p:sp>
      <p:sp>
        <p:nvSpPr>
          <p:cNvPr id="25" name="Rectangle 24">
            <a:extLst>
              <a:ext uri="{FF2B5EF4-FFF2-40B4-BE49-F238E27FC236}">
                <a16:creationId xmlns:a16="http://schemas.microsoft.com/office/drawing/2014/main" id="{5DB79815-13D3-40DF-BC1B-1996D2A13D01}"/>
              </a:ext>
            </a:extLst>
          </p:cNvPr>
          <p:cNvSpPr/>
          <p:nvPr/>
        </p:nvSpPr>
        <p:spPr>
          <a:xfrm>
            <a:off x="2880360" y="34251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D3CE4767-A6A1-4897-942B-A92BC3FFA27A}"/>
              </a:ext>
            </a:extLst>
          </p:cNvPr>
          <p:cNvSpPr/>
          <p:nvPr/>
        </p:nvSpPr>
        <p:spPr>
          <a:xfrm rot="5400000">
            <a:off x="2514600" y="32842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D05D2576-104D-4D6E-B469-64452D9B4018}"/>
              </a:ext>
            </a:extLst>
          </p:cNvPr>
          <p:cNvSpPr/>
          <p:nvPr/>
        </p:nvSpPr>
        <p:spPr>
          <a:xfrm>
            <a:off x="3977640" y="343118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5C613EA5-79D4-4A18-AA55-B04D3C2D2BA4}"/>
              </a:ext>
            </a:extLst>
          </p:cNvPr>
          <p:cNvSpPr/>
          <p:nvPr/>
        </p:nvSpPr>
        <p:spPr>
          <a:xfrm rot="5400000">
            <a:off x="3611880" y="3290215"/>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793BD31E-04CF-49F8-B0F6-2AF8A9ECB8C9}"/>
              </a:ext>
            </a:extLst>
          </p:cNvPr>
          <p:cNvSpPr/>
          <p:nvPr/>
        </p:nvSpPr>
        <p:spPr>
          <a:xfrm>
            <a:off x="5074920" y="342356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77F9953A-8C1E-4092-BB59-6033BF3920C5}"/>
              </a:ext>
            </a:extLst>
          </p:cNvPr>
          <p:cNvSpPr/>
          <p:nvPr/>
        </p:nvSpPr>
        <p:spPr>
          <a:xfrm rot="5400000">
            <a:off x="4709160" y="3282595"/>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A14A30D8-86AE-4066-9E78-DC023E83C24F}"/>
              </a:ext>
            </a:extLst>
          </p:cNvPr>
          <p:cNvSpPr/>
          <p:nvPr/>
        </p:nvSpPr>
        <p:spPr>
          <a:xfrm>
            <a:off x="6172200" y="342356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1C2F94C0-3656-489F-804F-E243AF4FA25F}"/>
              </a:ext>
            </a:extLst>
          </p:cNvPr>
          <p:cNvSpPr/>
          <p:nvPr/>
        </p:nvSpPr>
        <p:spPr>
          <a:xfrm rot="5400000">
            <a:off x="5806440" y="3282595"/>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A62F4AA2-987F-4561-9E4A-EE8CC1F0D98C}"/>
              </a:ext>
            </a:extLst>
          </p:cNvPr>
          <p:cNvSpPr/>
          <p:nvPr/>
        </p:nvSpPr>
        <p:spPr>
          <a:xfrm>
            <a:off x="7269480" y="3429560"/>
            <a:ext cx="411480" cy="40386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6" name="Rectangle 35">
            <a:extLst>
              <a:ext uri="{FF2B5EF4-FFF2-40B4-BE49-F238E27FC236}">
                <a16:creationId xmlns:a16="http://schemas.microsoft.com/office/drawing/2014/main" id="{FF998D79-5172-4C82-8827-A774854D11F0}"/>
              </a:ext>
            </a:extLst>
          </p:cNvPr>
          <p:cNvSpPr/>
          <p:nvPr/>
        </p:nvSpPr>
        <p:spPr>
          <a:xfrm rot="5400000">
            <a:off x="6903720" y="328859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7" name="ZoneTexte 36">
            <a:extLst>
              <a:ext uri="{FF2B5EF4-FFF2-40B4-BE49-F238E27FC236}">
                <a16:creationId xmlns:a16="http://schemas.microsoft.com/office/drawing/2014/main" id="{3258D43B-174E-485F-82B2-73E9E8974E15}"/>
              </a:ext>
            </a:extLst>
          </p:cNvPr>
          <p:cNvSpPr txBox="1"/>
          <p:nvPr/>
        </p:nvSpPr>
        <p:spPr>
          <a:xfrm>
            <a:off x="342900" y="3911162"/>
            <a:ext cx="1116011" cy="253916"/>
          </a:xfrm>
          <a:prstGeom prst="rect">
            <a:avLst/>
          </a:prstGeom>
          <a:noFill/>
        </p:spPr>
        <p:txBody>
          <a:bodyPr wrap="none" rtlCol="0">
            <a:spAutoFit/>
          </a:bodyPr>
          <a:lstStyle/>
          <a:p>
            <a:r>
              <a:rPr lang="fr-FR" sz="1050" i="1" dirty="0"/>
              <a:t>Bloc de genèse</a:t>
            </a:r>
          </a:p>
        </p:txBody>
      </p:sp>
      <p:sp>
        <p:nvSpPr>
          <p:cNvPr id="38" name="ZoneTexte 37">
            <a:extLst>
              <a:ext uri="{FF2B5EF4-FFF2-40B4-BE49-F238E27FC236}">
                <a16:creationId xmlns:a16="http://schemas.microsoft.com/office/drawing/2014/main" id="{9689E5E9-A3AD-491A-BC86-B0EAA6144984}"/>
              </a:ext>
            </a:extLst>
          </p:cNvPr>
          <p:cNvSpPr txBox="1"/>
          <p:nvPr/>
        </p:nvSpPr>
        <p:spPr>
          <a:xfrm>
            <a:off x="7318199" y="3423565"/>
            <a:ext cx="306494" cy="400110"/>
          </a:xfrm>
          <a:prstGeom prst="rect">
            <a:avLst/>
          </a:prstGeom>
          <a:noFill/>
        </p:spPr>
        <p:txBody>
          <a:bodyPr wrap="none" rtlCol="0">
            <a:spAutoFit/>
          </a:bodyPr>
          <a:lstStyle/>
          <a:p>
            <a:r>
              <a:rPr lang="fr-FR" sz="2000" dirty="0">
                <a:latin typeface="Raleway" panose="020B0604020202020204" charset="0"/>
              </a:rPr>
              <a:t>?</a:t>
            </a:r>
          </a:p>
        </p:txBody>
      </p:sp>
    </p:spTree>
    <p:extLst>
      <p:ext uri="{BB962C8B-B14F-4D97-AF65-F5344CB8AC3E}">
        <p14:creationId xmlns:p14="http://schemas.microsoft.com/office/powerpoint/2010/main" val="144740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4357"/>
            <a:ext cx="413468" cy="1213078"/>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143586" y="2828559"/>
            <a:ext cx="405380" cy="12390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461992" cy="107976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Zoom sur les nœuds</a:t>
            </a:r>
            <a:endParaRPr dirty="0"/>
          </a:p>
        </p:txBody>
      </p:sp>
      <p:cxnSp>
        <p:nvCxnSpPr>
          <p:cNvPr id="80" name="Connecteur droit 79">
            <a:extLst>
              <a:ext uri="{FF2B5EF4-FFF2-40B4-BE49-F238E27FC236}">
                <a16:creationId xmlns:a16="http://schemas.microsoft.com/office/drawing/2014/main" id="{F03C5510-2D10-4C71-97F8-DBAF9D748731}"/>
              </a:ext>
            </a:extLst>
          </p:cNvPr>
          <p:cNvCxnSpPr>
            <a:cxnSpLocks/>
          </p:cNvCxnSpPr>
          <p:nvPr/>
        </p:nvCxnSpPr>
        <p:spPr>
          <a:xfrm flipV="1">
            <a:off x="672190" y="2840436"/>
            <a:ext cx="1259156" cy="90670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2" name="Connecteur droit 81">
            <a:extLst>
              <a:ext uri="{FF2B5EF4-FFF2-40B4-BE49-F238E27FC236}">
                <a16:creationId xmlns:a16="http://schemas.microsoft.com/office/drawing/2014/main" id="{F03C5510-2D10-4C71-97F8-DBAF9D748731}"/>
              </a:ext>
            </a:extLst>
          </p:cNvPr>
          <p:cNvCxnSpPr>
            <a:cxnSpLocks/>
          </p:cNvCxnSpPr>
          <p:nvPr/>
        </p:nvCxnSpPr>
        <p:spPr>
          <a:xfrm>
            <a:off x="5526312" y="242678"/>
            <a:ext cx="1745414" cy="10968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3" name="Connecteur droit 82">
            <a:extLst>
              <a:ext uri="{FF2B5EF4-FFF2-40B4-BE49-F238E27FC236}">
                <a16:creationId xmlns:a16="http://schemas.microsoft.com/office/drawing/2014/main" id="{F03C5510-2D10-4C71-97F8-DBAF9D748731}"/>
              </a:ext>
            </a:extLst>
          </p:cNvPr>
          <p:cNvCxnSpPr>
            <a:cxnSpLocks/>
          </p:cNvCxnSpPr>
          <p:nvPr/>
        </p:nvCxnSpPr>
        <p:spPr>
          <a:xfrm flipV="1">
            <a:off x="5977070" y="508617"/>
            <a:ext cx="1342465" cy="103656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6" name="Connecteur droit 85">
            <a:extLst>
              <a:ext uri="{FF2B5EF4-FFF2-40B4-BE49-F238E27FC236}">
                <a16:creationId xmlns:a16="http://schemas.microsoft.com/office/drawing/2014/main" id="{F03C5510-2D10-4C71-97F8-DBAF9D748731}"/>
              </a:ext>
            </a:extLst>
          </p:cNvPr>
          <p:cNvCxnSpPr>
            <a:cxnSpLocks/>
          </p:cNvCxnSpPr>
          <p:nvPr/>
        </p:nvCxnSpPr>
        <p:spPr>
          <a:xfrm>
            <a:off x="7389159" y="508617"/>
            <a:ext cx="388620" cy="123493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39" name="Connecteur droit 38">
            <a:extLst>
              <a:ext uri="{FF2B5EF4-FFF2-40B4-BE49-F238E27FC236}">
                <a16:creationId xmlns:a16="http://schemas.microsoft.com/office/drawing/2014/main" id="{6242BD8E-E2F3-4244-87F8-F203A65F8756}"/>
              </a:ext>
            </a:extLst>
          </p:cNvPr>
          <p:cNvCxnSpPr>
            <a:cxnSpLocks/>
          </p:cNvCxnSpPr>
          <p:nvPr/>
        </p:nvCxnSpPr>
        <p:spPr>
          <a:xfrm>
            <a:off x="710443" y="1520847"/>
            <a:ext cx="1215498" cy="127905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2" name="Connecteur droit 41">
            <a:extLst>
              <a:ext uri="{FF2B5EF4-FFF2-40B4-BE49-F238E27FC236}">
                <a16:creationId xmlns:a16="http://schemas.microsoft.com/office/drawing/2014/main" id="{30552241-7329-4B7E-98B8-AE2ECA7A7573}"/>
              </a:ext>
            </a:extLst>
          </p:cNvPr>
          <p:cNvCxnSpPr>
            <a:cxnSpLocks/>
          </p:cNvCxnSpPr>
          <p:nvPr/>
        </p:nvCxnSpPr>
        <p:spPr>
          <a:xfrm>
            <a:off x="-532599" y="2567995"/>
            <a:ext cx="1174301" cy="1178556"/>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3" name="Connecteur droit 42">
            <a:extLst>
              <a:ext uri="{FF2B5EF4-FFF2-40B4-BE49-F238E27FC236}">
                <a16:creationId xmlns:a16="http://schemas.microsoft.com/office/drawing/2014/main" id="{03D9CB44-BFB4-4763-AA9D-93BECFDB6997}"/>
              </a:ext>
            </a:extLst>
          </p:cNvPr>
          <p:cNvCxnSpPr>
            <a:cxnSpLocks/>
          </p:cNvCxnSpPr>
          <p:nvPr/>
        </p:nvCxnSpPr>
        <p:spPr>
          <a:xfrm flipH="1">
            <a:off x="-1190376" y="3804723"/>
            <a:ext cx="1832078" cy="38405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5" name="Connecteur droit 44">
            <a:extLst>
              <a:ext uri="{FF2B5EF4-FFF2-40B4-BE49-F238E27FC236}">
                <a16:creationId xmlns:a16="http://schemas.microsoft.com/office/drawing/2014/main" id="{3D68C5B3-DC66-4C38-8583-3E5C2F5DB0BA}"/>
              </a:ext>
            </a:extLst>
          </p:cNvPr>
          <p:cNvCxnSpPr>
            <a:cxnSpLocks/>
          </p:cNvCxnSpPr>
          <p:nvPr/>
        </p:nvCxnSpPr>
        <p:spPr>
          <a:xfrm flipH="1">
            <a:off x="7403816" y="-693420"/>
            <a:ext cx="764824" cy="1086382"/>
          </a:xfrm>
          <a:prstGeom prst="line">
            <a:avLst/>
          </a:prstGeom>
          <a:ln/>
        </p:spPr>
        <p:style>
          <a:lnRef idx="1">
            <a:schemeClr val="accent6"/>
          </a:lnRef>
          <a:fillRef idx="0">
            <a:schemeClr val="accent6"/>
          </a:fillRef>
          <a:effectRef idx="0">
            <a:schemeClr val="accent6"/>
          </a:effectRef>
          <a:fontRef idx="minor">
            <a:schemeClr val="tx1"/>
          </a:fontRef>
        </p:style>
      </p:cxnSp>
      <p:sp>
        <p:nvSpPr>
          <p:cNvPr id="73" name="Ellipse 72"/>
          <p:cNvSpPr/>
          <p:nvPr/>
        </p:nvSpPr>
        <p:spPr>
          <a:xfrm>
            <a:off x="7125472" y="27202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8" name="Ellipse 47"/>
          <p:cNvSpPr/>
          <p:nvPr/>
        </p:nvSpPr>
        <p:spPr>
          <a:xfrm>
            <a:off x="1768278" y="2649662"/>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34" name="Connecteur droit 33">
            <a:extLst>
              <a:ext uri="{FF2B5EF4-FFF2-40B4-BE49-F238E27FC236}">
                <a16:creationId xmlns:a16="http://schemas.microsoft.com/office/drawing/2014/main" id="{50265ADD-D9D0-43F0-BA6C-EC237C86F7C9}"/>
              </a:ext>
            </a:extLst>
          </p:cNvPr>
          <p:cNvCxnSpPr>
            <a:cxnSpLocks/>
          </p:cNvCxnSpPr>
          <p:nvPr/>
        </p:nvCxnSpPr>
        <p:spPr>
          <a:xfrm>
            <a:off x="2582373" y="1637370"/>
            <a:ext cx="1678117" cy="526144"/>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9" name="Connecteur droit 48">
            <a:extLst>
              <a:ext uri="{FF2B5EF4-FFF2-40B4-BE49-F238E27FC236}">
                <a16:creationId xmlns:a16="http://schemas.microsoft.com/office/drawing/2014/main" id="{A0BD0248-4657-45C1-B2D1-99666ABCA6BD}"/>
              </a:ext>
            </a:extLst>
          </p:cNvPr>
          <p:cNvCxnSpPr>
            <a:cxnSpLocks/>
          </p:cNvCxnSpPr>
          <p:nvPr/>
        </p:nvCxnSpPr>
        <p:spPr>
          <a:xfrm>
            <a:off x="2520301" y="1606146"/>
            <a:ext cx="840843" cy="1551127"/>
          </a:xfrm>
          <a:prstGeom prst="line">
            <a:avLst/>
          </a:prstGeom>
          <a:ln/>
        </p:spPr>
        <p:style>
          <a:lnRef idx="1">
            <a:schemeClr val="accent6"/>
          </a:lnRef>
          <a:fillRef idx="0">
            <a:schemeClr val="accent6"/>
          </a:fillRef>
          <a:effectRef idx="0">
            <a:schemeClr val="accent6"/>
          </a:effectRef>
          <a:fontRef idx="minor">
            <a:schemeClr val="tx1"/>
          </a:fontRef>
        </p:style>
      </p:cxnSp>
      <p:sp>
        <p:nvSpPr>
          <p:cNvPr id="51" name="Ellipse 50"/>
          <p:cNvSpPr/>
          <p:nvPr/>
        </p:nvSpPr>
        <p:spPr>
          <a:xfrm>
            <a:off x="2300416" y="1371323"/>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57" name="Connecteur droit 56">
            <a:extLst>
              <a:ext uri="{FF2B5EF4-FFF2-40B4-BE49-F238E27FC236}">
                <a16:creationId xmlns:a16="http://schemas.microsoft.com/office/drawing/2014/main" id="{D3A73538-0113-4F5A-A8FA-DF76FC43364F}"/>
              </a:ext>
            </a:extLst>
          </p:cNvPr>
          <p:cNvCxnSpPr>
            <a:cxnSpLocks/>
          </p:cNvCxnSpPr>
          <p:nvPr/>
        </p:nvCxnSpPr>
        <p:spPr>
          <a:xfrm flipH="1" flipV="1">
            <a:off x="4186441" y="2010857"/>
            <a:ext cx="752974" cy="1497902"/>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58" name="Connecteur droit 57">
            <a:extLst>
              <a:ext uri="{FF2B5EF4-FFF2-40B4-BE49-F238E27FC236}">
                <a16:creationId xmlns:a16="http://schemas.microsoft.com/office/drawing/2014/main" id="{A7AB1B84-7FD3-457C-8DC9-A10C2C6E0273}"/>
              </a:ext>
            </a:extLst>
          </p:cNvPr>
          <p:cNvCxnSpPr>
            <a:cxnSpLocks/>
          </p:cNvCxnSpPr>
          <p:nvPr/>
        </p:nvCxnSpPr>
        <p:spPr>
          <a:xfrm flipV="1">
            <a:off x="2455640" y="3272373"/>
            <a:ext cx="923062" cy="86584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59" name="Connecteur droit 58">
            <a:extLst>
              <a:ext uri="{FF2B5EF4-FFF2-40B4-BE49-F238E27FC236}">
                <a16:creationId xmlns:a16="http://schemas.microsoft.com/office/drawing/2014/main" id="{49F5FEAD-EF19-465D-B381-0DD82D562A9F}"/>
              </a:ext>
            </a:extLst>
          </p:cNvPr>
          <p:cNvCxnSpPr>
            <a:cxnSpLocks/>
          </p:cNvCxnSpPr>
          <p:nvPr/>
        </p:nvCxnSpPr>
        <p:spPr>
          <a:xfrm>
            <a:off x="3417984" y="3319483"/>
            <a:ext cx="1503305" cy="19958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60" name="Connecteur droit 59">
            <a:extLst>
              <a:ext uri="{FF2B5EF4-FFF2-40B4-BE49-F238E27FC236}">
                <a16:creationId xmlns:a16="http://schemas.microsoft.com/office/drawing/2014/main" id="{E35035CF-ED61-4829-9161-E4F93FF5211F}"/>
              </a:ext>
            </a:extLst>
          </p:cNvPr>
          <p:cNvCxnSpPr>
            <a:cxnSpLocks/>
          </p:cNvCxnSpPr>
          <p:nvPr/>
        </p:nvCxnSpPr>
        <p:spPr>
          <a:xfrm flipV="1">
            <a:off x="4276900" y="1561138"/>
            <a:ext cx="1632805" cy="60379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64" name="Connecteur droit 63">
            <a:extLst>
              <a:ext uri="{FF2B5EF4-FFF2-40B4-BE49-F238E27FC236}">
                <a16:creationId xmlns:a16="http://schemas.microsoft.com/office/drawing/2014/main" id="{80BAC15B-0430-4ABF-8D5A-690F5770A685}"/>
              </a:ext>
            </a:extLst>
          </p:cNvPr>
          <p:cNvCxnSpPr>
            <a:cxnSpLocks/>
          </p:cNvCxnSpPr>
          <p:nvPr/>
        </p:nvCxnSpPr>
        <p:spPr>
          <a:xfrm>
            <a:off x="4946707" y="3516384"/>
            <a:ext cx="1157061" cy="592522"/>
          </a:xfrm>
          <a:prstGeom prst="line">
            <a:avLst/>
          </a:prstGeom>
          <a:ln/>
        </p:spPr>
        <p:style>
          <a:lnRef idx="1">
            <a:schemeClr val="accent6"/>
          </a:lnRef>
          <a:fillRef idx="0">
            <a:schemeClr val="accent6"/>
          </a:fillRef>
          <a:effectRef idx="0">
            <a:schemeClr val="accent6"/>
          </a:effectRef>
          <a:fontRef idx="minor">
            <a:schemeClr val="tx1"/>
          </a:fontRef>
        </p:style>
      </p:cxnSp>
      <p:sp>
        <p:nvSpPr>
          <p:cNvPr id="35" name="Ellipse 34">
            <a:extLst>
              <a:ext uri="{FF2B5EF4-FFF2-40B4-BE49-F238E27FC236}">
                <a16:creationId xmlns:a16="http://schemas.microsoft.com/office/drawing/2014/main" id="{CF728148-2171-4CFB-AAC0-D435BBEDACB6}"/>
              </a:ext>
            </a:extLst>
          </p:cNvPr>
          <p:cNvSpPr/>
          <p:nvPr/>
        </p:nvSpPr>
        <p:spPr>
          <a:xfrm>
            <a:off x="4082837" y="1974853"/>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36" name="Ellipse 35">
            <a:extLst>
              <a:ext uri="{FF2B5EF4-FFF2-40B4-BE49-F238E27FC236}">
                <a16:creationId xmlns:a16="http://schemas.microsoft.com/office/drawing/2014/main" id="{E1A27004-4499-43DF-9D13-41CE8DB053C5}"/>
              </a:ext>
            </a:extLst>
          </p:cNvPr>
          <p:cNvSpPr/>
          <p:nvPr/>
        </p:nvSpPr>
        <p:spPr>
          <a:xfrm>
            <a:off x="3187743" y="3050374"/>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solidFill>
                <a:srgbClr val="C00000"/>
              </a:solidFill>
            </a:endParaRPr>
          </a:p>
        </p:txBody>
      </p:sp>
      <p:sp>
        <p:nvSpPr>
          <p:cNvPr id="44" name="Ellipse 43">
            <a:extLst>
              <a:ext uri="{FF2B5EF4-FFF2-40B4-BE49-F238E27FC236}">
                <a16:creationId xmlns:a16="http://schemas.microsoft.com/office/drawing/2014/main" id="{7AFF6A43-AF28-4FB5-B77F-423FFDB8B59E}"/>
              </a:ext>
            </a:extLst>
          </p:cNvPr>
          <p:cNvSpPr/>
          <p:nvPr/>
        </p:nvSpPr>
        <p:spPr>
          <a:xfrm>
            <a:off x="4745351" y="3272373"/>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4" name="Ellipse 73"/>
          <p:cNvSpPr/>
          <p:nvPr/>
        </p:nvSpPr>
        <p:spPr>
          <a:xfrm>
            <a:off x="5252847" y="3551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7" name="Ellipse 46"/>
          <p:cNvSpPr/>
          <p:nvPr/>
        </p:nvSpPr>
        <p:spPr>
          <a:xfrm>
            <a:off x="5727115" y="1371082"/>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79" name="Connecteur droit 78">
            <a:extLst>
              <a:ext uri="{FF2B5EF4-FFF2-40B4-BE49-F238E27FC236}">
                <a16:creationId xmlns:a16="http://schemas.microsoft.com/office/drawing/2014/main" id="{12A9F583-C74D-4D8D-8B1B-07FFF676D7A0}"/>
              </a:ext>
            </a:extLst>
          </p:cNvPr>
          <p:cNvCxnSpPr>
            <a:cxnSpLocks/>
          </p:cNvCxnSpPr>
          <p:nvPr/>
        </p:nvCxnSpPr>
        <p:spPr>
          <a:xfrm>
            <a:off x="667120" y="3796014"/>
            <a:ext cx="1761936" cy="342200"/>
          </a:xfrm>
          <a:prstGeom prst="line">
            <a:avLst/>
          </a:prstGeom>
          <a:ln/>
        </p:spPr>
        <p:style>
          <a:lnRef idx="1">
            <a:schemeClr val="accent6"/>
          </a:lnRef>
          <a:fillRef idx="0">
            <a:schemeClr val="accent6"/>
          </a:fillRef>
          <a:effectRef idx="0">
            <a:schemeClr val="accent6"/>
          </a:effectRef>
          <a:fontRef idx="minor">
            <a:schemeClr val="tx1"/>
          </a:fontRef>
        </p:style>
      </p:cxnSp>
      <p:sp>
        <p:nvSpPr>
          <p:cNvPr id="53" name="Ellipse 52"/>
          <p:cNvSpPr/>
          <p:nvPr/>
        </p:nvSpPr>
        <p:spPr>
          <a:xfrm>
            <a:off x="5909705" y="3907165"/>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4" name="Ellipse 53"/>
          <p:cNvSpPr/>
          <p:nvPr/>
        </p:nvSpPr>
        <p:spPr>
          <a:xfrm>
            <a:off x="2221995" y="393499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8" name="Ellipse 77"/>
          <p:cNvSpPr/>
          <p:nvPr/>
        </p:nvSpPr>
        <p:spPr>
          <a:xfrm>
            <a:off x="466088" y="3556364"/>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32" name="Ellipse 31">
            <a:extLst>
              <a:ext uri="{FF2B5EF4-FFF2-40B4-BE49-F238E27FC236}">
                <a16:creationId xmlns:a16="http://schemas.microsoft.com/office/drawing/2014/main" id="{9CC7BA70-33D2-4D28-8A8A-60BA865AA08E}"/>
              </a:ext>
            </a:extLst>
          </p:cNvPr>
          <p:cNvSpPr/>
          <p:nvPr/>
        </p:nvSpPr>
        <p:spPr>
          <a:xfrm>
            <a:off x="478641" y="1300158"/>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0" name="Ellipse 49"/>
          <p:cNvSpPr/>
          <p:nvPr/>
        </p:nvSpPr>
        <p:spPr>
          <a:xfrm>
            <a:off x="6354902" y="262539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7" name="Ellipse 76"/>
          <p:cNvSpPr/>
          <p:nvPr/>
        </p:nvSpPr>
        <p:spPr>
          <a:xfrm>
            <a:off x="7598605" y="160614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pic>
        <p:nvPicPr>
          <p:cNvPr id="98" name="Image 97">
            <a:extLst>
              <a:ext uri="{FF2B5EF4-FFF2-40B4-BE49-F238E27FC236}">
                <a16:creationId xmlns:a16="http://schemas.microsoft.com/office/drawing/2014/main" id="{211CEE29-DB5A-4024-B4BB-4EB07D4EDA3D}"/>
              </a:ext>
            </a:extLst>
          </p:cNvPr>
          <p:cNvPicPr>
            <a:picLocks noChangeAspect="1"/>
          </p:cNvPicPr>
          <p:nvPr/>
        </p:nvPicPr>
        <p:blipFill>
          <a:blip r:embed="rId3"/>
          <a:stretch>
            <a:fillRect/>
          </a:stretch>
        </p:blipFill>
        <p:spPr>
          <a:xfrm>
            <a:off x="4505625" y="2250371"/>
            <a:ext cx="221619" cy="221619"/>
          </a:xfrm>
          <a:prstGeom prst="rect">
            <a:avLst/>
          </a:prstGeom>
        </p:spPr>
      </p:pic>
      <p:pic>
        <p:nvPicPr>
          <p:cNvPr id="99" name="Image 98">
            <a:extLst>
              <a:ext uri="{FF2B5EF4-FFF2-40B4-BE49-F238E27FC236}">
                <a16:creationId xmlns:a16="http://schemas.microsoft.com/office/drawing/2014/main" id="{A16BA6FC-DC8B-434A-A0AF-04AA5C9A493D}"/>
              </a:ext>
            </a:extLst>
          </p:cNvPr>
          <p:cNvPicPr>
            <a:picLocks noChangeAspect="1"/>
          </p:cNvPicPr>
          <p:nvPr/>
        </p:nvPicPr>
        <p:blipFill>
          <a:blip r:embed="rId3"/>
          <a:stretch>
            <a:fillRect/>
          </a:stretch>
        </p:blipFill>
        <p:spPr>
          <a:xfrm>
            <a:off x="5196650" y="3365840"/>
            <a:ext cx="221619" cy="221619"/>
          </a:xfrm>
          <a:prstGeom prst="rect">
            <a:avLst/>
          </a:prstGeom>
        </p:spPr>
      </p:pic>
      <p:pic>
        <p:nvPicPr>
          <p:cNvPr id="100" name="Image 99">
            <a:extLst>
              <a:ext uri="{FF2B5EF4-FFF2-40B4-BE49-F238E27FC236}">
                <a16:creationId xmlns:a16="http://schemas.microsoft.com/office/drawing/2014/main" id="{FF752E2D-45A2-47FF-8627-052BADE1248B}"/>
              </a:ext>
            </a:extLst>
          </p:cNvPr>
          <p:cNvPicPr>
            <a:picLocks noChangeAspect="1"/>
          </p:cNvPicPr>
          <p:nvPr/>
        </p:nvPicPr>
        <p:blipFill>
          <a:blip r:embed="rId3"/>
          <a:stretch>
            <a:fillRect/>
          </a:stretch>
        </p:blipFill>
        <p:spPr>
          <a:xfrm>
            <a:off x="5641404" y="316122"/>
            <a:ext cx="221619" cy="221619"/>
          </a:xfrm>
          <a:prstGeom prst="rect">
            <a:avLst/>
          </a:prstGeom>
        </p:spPr>
      </p:pic>
      <p:pic>
        <p:nvPicPr>
          <p:cNvPr id="101" name="Image 100">
            <a:extLst>
              <a:ext uri="{FF2B5EF4-FFF2-40B4-BE49-F238E27FC236}">
                <a16:creationId xmlns:a16="http://schemas.microsoft.com/office/drawing/2014/main" id="{C1FB9334-FD7F-4E94-B4E0-B08D77FBF78C}"/>
              </a:ext>
            </a:extLst>
          </p:cNvPr>
          <p:cNvPicPr>
            <a:picLocks noChangeAspect="1"/>
          </p:cNvPicPr>
          <p:nvPr/>
        </p:nvPicPr>
        <p:blipFill>
          <a:blip r:embed="rId3"/>
          <a:stretch>
            <a:fillRect/>
          </a:stretch>
        </p:blipFill>
        <p:spPr>
          <a:xfrm>
            <a:off x="7583223" y="437252"/>
            <a:ext cx="221619" cy="221619"/>
          </a:xfrm>
          <a:prstGeom prst="rect">
            <a:avLst/>
          </a:prstGeom>
        </p:spPr>
      </p:pic>
      <p:pic>
        <p:nvPicPr>
          <p:cNvPr id="102" name="Image 101">
            <a:extLst>
              <a:ext uri="{FF2B5EF4-FFF2-40B4-BE49-F238E27FC236}">
                <a16:creationId xmlns:a16="http://schemas.microsoft.com/office/drawing/2014/main" id="{B0C78967-0ADB-4F21-8478-528CB355E872}"/>
              </a:ext>
            </a:extLst>
          </p:cNvPr>
          <p:cNvPicPr>
            <a:picLocks noChangeAspect="1"/>
          </p:cNvPicPr>
          <p:nvPr/>
        </p:nvPicPr>
        <p:blipFill>
          <a:blip r:embed="rId3"/>
          <a:stretch>
            <a:fillRect/>
          </a:stretch>
        </p:blipFill>
        <p:spPr>
          <a:xfrm>
            <a:off x="947624" y="3566059"/>
            <a:ext cx="221619" cy="221619"/>
          </a:xfrm>
          <a:prstGeom prst="rect">
            <a:avLst/>
          </a:prstGeom>
        </p:spPr>
      </p:pic>
      <p:pic>
        <p:nvPicPr>
          <p:cNvPr id="104" name="Image 103">
            <a:extLst>
              <a:ext uri="{FF2B5EF4-FFF2-40B4-BE49-F238E27FC236}">
                <a16:creationId xmlns:a16="http://schemas.microsoft.com/office/drawing/2014/main" id="{7DCFE546-4A9E-4567-B989-288EB0ECD8A0}"/>
              </a:ext>
            </a:extLst>
          </p:cNvPr>
          <p:cNvPicPr>
            <a:picLocks noChangeAspect="1"/>
          </p:cNvPicPr>
          <p:nvPr/>
        </p:nvPicPr>
        <p:blipFill>
          <a:blip r:embed="rId4"/>
          <a:stretch>
            <a:fillRect/>
          </a:stretch>
        </p:blipFill>
        <p:spPr>
          <a:xfrm>
            <a:off x="962059" y="1561856"/>
            <a:ext cx="204407" cy="204407"/>
          </a:xfrm>
          <a:prstGeom prst="rect">
            <a:avLst/>
          </a:prstGeom>
        </p:spPr>
      </p:pic>
      <p:pic>
        <p:nvPicPr>
          <p:cNvPr id="105" name="Image 104">
            <a:extLst>
              <a:ext uri="{FF2B5EF4-FFF2-40B4-BE49-F238E27FC236}">
                <a16:creationId xmlns:a16="http://schemas.microsoft.com/office/drawing/2014/main" id="{32ACFCCB-8778-411E-B818-EBE56A12DCAB}"/>
              </a:ext>
            </a:extLst>
          </p:cNvPr>
          <p:cNvPicPr>
            <a:picLocks noChangeAspect="1"/>
          </p:cNvPicPr>
          <p:nvPr/>
        </p:nvPicPr>
        <p:blipFill>
          <a:blip r:embed="rId4"/>
          <a:stretch>
            <a:fillRect/>
          </a:stretch>
        </p:blipFill>
        <p:spPr>
          <a:xfrm>
            <a:off x="2143404" y="3003244"/>
            <a:ext cx="204407" cy="204407"/>
          </a:xfrm>
          <a:prstGeom prst="rect">
            <a:avLst/>
          </a:prstGeom>
        </p:spPr>
      </p:pic>
      <p:pic>
        <p:nvPicPr>
          <p:cNvPr id="106" name="Image 105">
            <a:extLst>
              <a:ext uri="{FF2B5EF4-FFF2-40B4-BE49-F238E27FC236}">
                <a16:creationId xmlns:a16="http://schemas.microsoft.com/office/drawing/2014/main" id="{D183DE7E-4B0E-41E1-9FE8-7A1BA4E59F1C}"/>
              </a:ext>
            </a:extLst>
          </p:cNvPr>
          <p:cNvPicPr>
            <a:picLocks noChangeAspect="1"/>
          </p:cNvPicPr>
          <p:nvPr/>
        </p:nvPicPr>
        <p:blipFill>
          <a:blip r:embed="rId4"/>
          <a:stretch>
            <a:fillRect/>
          </a:stretch>
        </p:blipFill>
        <p:spPr>
          <a:xfrm>
            <a:off x="2693238" y="1667590"/>
            <a:ext cx="204407" cy="204407"/>
          </a:xfrm>
          <a:prstGeom prst="rect">
            <a:avLst/>
          </a:prstGeom>
        </p:spPr>
      </p:pic>
      <p:pic>
        <p:nvPicPr>
          <p:cNvPr id="107" name="Image 106">
            <a:extLst>
              <a:ext uri="{FF2B5EF4-FFF2-40B4-BE49-F238E27FC236}">
                <a16:creationId xmlns:a16="http://schemas.microsoft.com/office/drawing/2014/main" id="{2F79D8F8-4B9E-4F0D-A374-8658E5D144F1}"/>
              </a:ext>
            </a:extLst>
          </p:cNvPr>
          <p:cNvPicPr>
            <a:picLocks noChangeAspect="1"/>
          </p:cNvPicPr>
          <p:nvPr/>
        </p:nvPicPr>
        <p:blipFill>
          <a:blip r:embed="rId4"/>
          <a:stretch>
            <a:fillRect/>
          </a:stretch>
        </p:blipFill>
        <p:spPr>
          <a:xfrm>
            <a:off x="2664333" y="4207070"/>
            <a:ext cx="204407" cy="204407"/>
          </a:xfrm>
          <a:prstGeom prst="rect">
            <a:avLst/>
          </a:prstGeom>
        </p:spPr>
      </p:pic>
      <p:pic>
        <p:nvPicPr>
          <p:cNvPr id="108" name="Image 107">
            <a:extLst>
              <a:ext uri="{FF2B5EF4-FFF2-40B4-BE49-F238E27FC236}">
                <a16:creationId xmlns:a16="http://schemas.microsoft.com/office/drawing/2014/main" id="{36B0242D-A436-4548-82B9-1BAB1E5DF8B7}"/>
              </a:ext>
            </a:extLst>
          </p:cNvPr>
          <p:cNvPicPr>
            <a:picLocks noChangeAspect="1"/>
          </p:cNvPicPr>
          <p:nvPr/>
        </p:nvPicPr>
        <p:blipFill>
          <a:blip r:embed="rId4"/>
          <a:stretch>
            <a:fillRect/>
          </a:stretch>
        </p:blipFill>
        <p:spPr>
          <a:xfrm>
            <a:off x="6082662" y="1714621"/>
            <a:ext cx="204407" cy="204407"/>
          </a:xfrm>
          <a:prstGeom prst="rect">
            <a:avLst/>
          </a:prstGeom>
        </p:spPr>
      </p:pic>
      <p:pic>
        <p:nvPicPr>
          <p:cNvPr id="109" name="Image 108">
            <a:extLst>
              <a:ext uri="{FF2B5EF4-FFF2-40B4-BE49-F238E27FC236}">
                <a16:creationId xmlns:a16="http://schemas.microsoft.com/office/drawing/2014/main" id="{164804E4-ECE5-408A-8B2F-073F07BE4F69}"/>
              </a:ext>
            </a:extLst>
          </p:cNvPr>
          <p:cNvPicPr>
            <a:picLocks noChangeAspect="1"/>
          </p:cNvPicPr>
          <p:nvPr/>
        </p:nvPicPr>
        <p:blipFill>
          <a:blip r:embed="rId4"/>
          <a:stretch>
            <a:fillRect/>
          </a:stretch>
        </p:blipFill>
        <p:spPr>
          <a:xfrm>
            <a:off x="6668898" y="3016005"/>
            <a:ext cx="204407" cy="204407"/>
          </a:xfrm>
          <a:prstGeom prst="rect">
            <a:avLst/>
          </a:prstGeom>
        </p:spPr>
      </p:pic>
      <p:pic>
        <p:nvPicPr>
          <p:cNvPr id="110" name="Image 109">
            <a:extLst>
              <a:ext uri="{FF2B5EF4-FFF2-40B4-BE49-F238E27FC236}">
                <a16:creationId xmlns:a16="http://schemas.microsoft.com/office/drawing/2014/main" id="{E0B2E91C-E976-497F-8281-F2E35D0E25AE}"/>
              </a:ext>
            </a:extLst>
          </p:cNvPr>
          <p:cNvPicPr>
            <a:picLocks noChangeAspect="1"/>
          </p:cNvPicPr>
          <p:nvPr/>
        </p:nvPicPr>
        <p:blipFill>
          <a:blip r:embed="rId4"/>
          <a:stretch>
            <a:fillRect/>
          </a:stretch>
        </p:blipFill>
        <p:spPr>
          <a:xfrm>
            <a:off x="6296815" y="4214343"/>
            <a:ext cx="204407" cy="204407"/>
          </a:xfrm>
          <a:prstGeom prst="rect">
            <a:avLst/>
          </a:prstGeom>
        </p:spPr>
      </p:pic>
      <p:pic>
        <p:nvPicPr>
          <p:cNvPr id="111" name="Image 110">
            <a:extLst>
              <a:ext uri="{FF2B5EF4-FFF2-40B4-BE49-F238E27FC236}">
                <a16:creationId xmlns:a16="http://schemas.microsoft.com/office/drawing/2014/main" id="{7C49F17C-551D-448C-A8F1-CCCE76251F9F}"/>
              </a:ext>
            </a:extLst>
          </p:cNvPr>
          <p:cNvPicPr>
            <a:picLocks noChangeAspect="1"/>
          </p:cNvPicPr>
          <p:nvPr/>
        </p:nvPicPr>
        <p:blipFill>
          <a:blip r:embed="rId4"/>
          <a:stretch>
            <a:fillRect/>
          </a:stretch>
        </p:blipFill>
        <p:spPr>
          <a:xfrm>
            <a:off x="7965289" y="1957543"/>
            <a:ext cx="204407" cy="204407"/>
          </a:xfrm>
          <a:prstGeom prst="rect">
            <a:avLst/>
          </a:prstGeom>
        </p:spPr>
      </p:pic>
      <p:pic>
        <p:nvPicPr>
          <p:cNvPr id="112" name="Image 111">
            <a:extLst>
              <a:ext uri="{FF2B5EF4-FFF2-40B4-BE49-F238E27FC236}">
                <a16:creationId xmlns:a16="http://schemas.microsoft.com/office/drawing/2014/main" id="{1B067B0E-35B1-4486-A8A0-2CA4F4EF4D76}"/>
              </a:ext>
            </a:extLst>
          </p:cNvPr>
          <p:cNvPicPr>
            <a:picLocks noChangeAspect="1"/>
          </p:cNvPicPr>
          <p:nvPr/>
        </p:nvPicPr>
        <p:blipFill>
          <a:blip r:embed="rId4"/>
          <a:stretch>
            <a:fillRect/>
          </a:stretch>
        </p:blipFill>
        <p:spPr>
          <a:xfrm>
            <a:off x="3557399" y="3424899"/>
            <a:ext cx="204407" cy="204407"/>
          </a:xfrm>
          <a:prstGeom prst="rect">
            <a:avLst/>
          </a:prstGeom>
        </p:spPr>
      </p:pic>
      <p:pic>
        <p:nvPicPr>
          <p:cNvPr id="113" name="Image 112">
            <a:extLst>
              <a:ext uri="{FF2B5EF4-FFF2-40B4-BE49-F238E27FC236}">
                <a16:creationId xmlns:a16="http://schemas.microsoft.com/office/drawing/2014/main" id="{5A778691-8835-4094-A33A-2C5289D129C6}"/>
              </a:ext>
            </a:extLst>
          </p:cNvPr>
          <p:cNvPicPr>
            <a:picLocks noChangeAspect="1"/>
          </p:cNvPicPr>
          <p:nvPr/>
        </p:nvPicPr>
        <p:blipFill>
          <a:blip r:embed="rId4"/>
          <a:stretch>
            <a:fillRect/>
          </a:stretch>
        </p:blipFill>
        <p:spPr>
          <a:xfrm>
            <a:off x="7364180" y="3653921"/>
            <a:ext cx="204407" cy="204407"/>
          </a:xfrm>
          <a:prstGeom prst="rect">
            <a:avLst/>
          </a:prstGeom>
        </p:spPr>
      </p:pic>
      <p:sp>
        <p:nvSpPr>
          <p:cNvPr id="114" name="ZoneTexte 113">
            <a:extLst>
              <a:ext uri="{FF2B5EF4-FFF2-40B4-BE49-F238E27FC236}">
                <a16:creationId xmlns:a16="http://schemas.microsoft.com/office/drawing/2014/main" id="{2B8C7E6E-D7C0-4989-91F6-313A56F98852}"/>
              </a:ext>
            </a:extLst>
          </p:cNvPr>
          <p:cNvSpPr txBox="1"/>
          <p:nvPr/>
        </p:nvSpPr>
        <p:spPr>
          <a:xfrm>
            <a:off x="7580631" y="3650271"/>
            <a:ext cx="998991" cy="261610"/>
          </a:xfrm>
          <a:prstGeom prst="rect">
            <a:avLst/>
          </a:prstGeom>
          <a:noFill/>
        </p:spPr>
        <p:txBody>
          <a:bodyPr wrap="none" rtlCol="0">
            <a:spAutoFit/>
          </a:bodyPr>
          <a:lstStyle/>
          <a:p>
            <a:r>
              <a:rPr lang="fr-FR" sz="1100" dirty="0">
                <a:latin typeface="Raleway" panose="020B0604020202020204" charset="0"/>
              </a:rPr>
              <a:t>Nœud passif</a:t>
            </a:r>
          </a:p>
        </p:txBody>
      </p:sp>
      <p:pic>
        <p:nvPicPr>
          <p:cNvPr id="115" name="Image 114">
            <a:extLst>
              <a:ext uri="{FF2B5EF4-FFF2-40B4-BE49-F238E27FC236}">
                <a16:creationId xmlns:a16="http://schemas.microsoft.com/office/drawing/2014/main" id="{63D99FC3-3172-41AB-96F3-FDAF524C1CDD}"/>
              </a:ext>
            </a:extLst>
          </p:cNvPr>
          <p:cNvPicPr>
            <a:picLocks noChangeAspect="1"/>
          </p:cNvPicPr>
          <p:nvPr/>
        </p:nvPicPr>
        <p:blipFill>
          <a:blip r:embed="rId3"/>
          <a:stretch>
            <a:fillRect/>
          </a:stretch>
        </p:blipFill>
        <p:spPr>
          <a:xfrm>
            <a:off x="7353559" y="3976920"/>
            <a:ext cx="221619" cy="221619"/>
          </a:xfrm>
          <a:prstGeom prst="rect">
            <a:avLst/>
          </a:prstGeom>
        </p:spPr>
      </p:pic>
      <p:sp>
        <p:nvSpPr>
          <p:cNvPr id="116" name="ZoneTexte 115">
            <a:extLst>
              <a:ext uri="{FF2B5EF4-FFF2-40B4-BE49-F238E27FC236}">
                <a16:creationId xmlns:a16="http://schemas.microsoft.com/office/drawing/2014/main" id="{517B3F5E-8884-44D9-B64F-2265309DD020}"/>
              </a:ext>
            </a:extLst>
          </p:cNvPr>
          <p:cNvSpPr txBox="1"/>
          <p:nvPr/>
        </p:nvSpPr>
        <p:spPr>
          <a:xfrm>
            <a:off x="7598605" y="3963985"/>
            <a:ext cx="898003" cy="261610"/>
          </a:xfrm>
          <a:prstGeom prst="rect">
            <a:avLst/>
          </a:prstGeom>
          <a:noFill/>
        </p:spPr>
        <p:txBody>
          <a:bodyPr wrap="none" rtlCol="0">
            <a:spAutoFit/>
          </a:bodyPr>
          <a:lstStyle/>
          <a:p>
            <a:r>
              <a:rPr lang="fr-FR" sz="1100" dirty="0">
                <a:latin typeface="Raleway" panose="020B0604020202020204" charset="0"/>
              </a:rPr>
              <a:t>Nœud actif</a:t>
            </a:r>
          </a:p>
        </p:txBody>
      </p:sp>
    </p:spTree>
    <p:extLst>
      <p:ext uri="{BB962C8B-B14F-4D97-AF65-F5344CB8AC3E}">
        <p14:creationId xmlns:p14="http://schemas.microsoft.com/office/powerpoint/2010/main" val="115831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500"/>
                                        <p:tgtEl>
                                          <p:spTgt spid="10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500"/>
                                        <p:tgtEl>
                                          <p:spTgt spid="10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fade">
                                      <p:cBhvr>
                                        <p:cTn id="23" dur="500"/>
                                        <p:tgtEl>
                                          <p:spTgt spid="10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fade">
                                      <p:cBhvr>
                                        <p:cTn id="31" dur="500"/>
                                        <p:tgtEl>
                                          <p:spTgt spid="9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fade">
                                      <p:cBhvr>
                                        <p:cTn id="35" dur="500"/>
                                        <p:tgtEl>
                                          <p:spTgt spid="9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500"/>
                                        <p:tgtEl>
                                          <p:spTgt spid="10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5"/>
                                        </p:tgtEl>
                                        <p:attrNameLst>
                                          <p:attrName>style.visibility</p:attrName>
                                        </p:attrNameLst>
                                      </p:cBhvr>
                                      <p:to>
                                        <p:strVal val="visible"/>
                                      </p:to>
                                    </p:set>
                                    <p:animEffect transition="in" filter="fade">
                                      <p:cBhvr>
                                        <p:cTn id="43" dur="500"/>
                                        <p:tgtEl>
                                          <p:spTgt spid="105"/>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07"/>
                                        </p:tgtEl>
                                        <p:attrNameLst>
                                          <p:attrName>style.visibility</p:attrName>
                                        </p:attrNameLst>
                                      </p:cBhvr>
                                      <p:to>
                                        <p:strVal val="visible"/>
                                      </p:to>
                                    </p:set>
                                    <p:animEffect transition="in" filter="fade">
                                      <p:cBhvr>
                                        <p:cTn id="47" dur="500"/>
                                        <p:tgtEl>
                                          <p:spTgt spid="107"/>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02"/>
                                        </p:tgtEl>
                                        <p:attrNameLst>
                                          <p:attrName>style.visibility</p:attrName>
                                        </p:attrNameLst>
                                      </p:cBhvr>
                                      <p:to>
                                        <p:strVal val="visible"/>
                                      </p:to>
                                    </p:set>
                                    <p:animEffect transition="in" filter="fade">
                                      <p:cBhvr>
                                        <p:cTn id="51" dur="500"/>
                                        <p:tgtEl>
                                          <p:spTgt spid="10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04"/>
                                        </p:tgtEl>
                                        <p:attrNameLst>
                                          <p:attrName>style.visibility</p:attrName>
                                        </p:attrNameLst>
                                      </p:cBhvr>
                                      <p:to>
                                        <p:strVal val="visible"/>
                                      </p:to>
                                    </p:set>
                                    <p:animEffect transition="in" filter="fade">
                                      <p:cBhvr>
                                        <p:cTn id="55" dur="500"/>
                                        <p:tgtEl>
                                          <p:spTgt spid="104"/>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112"/>
                                        </p:tgtEl>
                                        <p:attrNameLst>
                                          <p:attrName>style.visibility</p:attrName>
                                        </p:attrNameLst>
                                      </p:cBhvr>
                                      <p:to>
                                        <p:strVal val="visible"/>
                                      </p:to>
                                    </p:set>
                                    <p:animEffect transition="in" filter="fade">
                                      <p:cBhvr>
                                        <p:cTn id="59" dur="500"/>
                                        <p:tgtEl>
                                          <p:spTgt spid="112"/>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13"/>
                                        </p:tgtEl>
                                        <p:attrNameLst>
                                          <p:attrName>style.visibility</p:attrName>
                                        </p:attrNameLst>
                                      </p:cBhvr>
                                      <p:to>
                                        <p:strVal val="visible"/>
                                      </p:to>
                                    </p:set>
                                    <p:animEffect transition="in" filter="fade">
                                      <p:cBhvr>
                                        <p:cTn id="63" dur="500"/>
                                        <p:tgtEl>
                                          <p:spTgt spid="113"/>
                                        </p:tgtEl>
                                      </p:cBhvr>
                                    </p:animEffect>
                                  </p:childTnLst>
                                </p:cTn>
                              </p:par>
                              <p:par>
                                <p:cTn id="64" presetID="10" presetClass="entr" presetSubtype="0" fill="hold" nodeType="withEffect">
                                  <p:stCondLst>
                                    <p:cond delay="0"/>
                                  </p:stCondLst>
                                  <p:childTnLst>
                                    <p:set>
                                      <p:cBhvr>
                                        <p:cTn id="65" dur="1" fill="hold">
                                          <p:stCondLst>
                                            <p:cond delay="0"/>
                                          </p:stCondLst>
                                        </p:cTn>
                                        <p:tgtEl>
                                          <p:spTgt spid="115"/>
                                        </p:tgtEl>
                                        <p:attrNameLst>
                                          <p:attrName>style.visibility</p:attrName>
                                        </p:attrNameLst>
                                      </p:cBhvr>
                                      <p:to>
                                        <p:strVal val="visible"/>
                                      </p:to>
                                    </p:set>
                                    <p:animEffect transition="in" filter="fade">
                                      <p:cBhvr>
                                        <p:cTn id="66"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026" name="Picture 2" descr="https://images.radio-canada.ca/q_auto,w_1250/v1/ici-info/16x9/bitcoin-bitmain-antminer-quebec.JPG"/>
          <p:cNvPicPr>
            <a:picLocks noChangeAspect="1" noChangeArrowheads="1"/>
          </p:cNvPicPr>
          <p:nvPr/>
        </p:nvPicPr>
        <p:blipFill rotWithShape="1">
          <a:blip r:embed="rId3">
            <a:extLst>
              <a:ext uri="{28A0092B-C50C-407E-A947-70E740481C1C}">
                <a14:useLocalDpi xmlns:a14="http://schemas.microsoft.com/office/drawing/2010/main" val="0"/>
              </a:ext>
            </a:extLst>
          </a:blip>
          <a:srcRect b="11261"/>
          <a:stretch/>
        </p:blipFill>
        <p:spPr bwMode="auto">
          <a:xfrm>
            <a:off x="0" y="914"/>
            <a:ext cx="9144000" cy="4563466"/>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142566" y="6791979"/>
            <a:ext cx="2294650" cy="1323439"/>
          </a:xfrm>
          <a:prstGeom prst="rect">
            <a:avLst/>
          </a:prstGeom>
          <a:noFill/>
        </p:spPr>
        <p:txBody>
          <a:bodyPr wrap="square" rtlCol="0">
            <a:spAutoFit/>
          </a:bodyPr>
          <a:lstStyle/>
          <a:p>
            <a:r>
              <a:rPr lang="fr-FR" sz="4000" dirty="0">
                <a:latin typeface="Raleway" panose="020B0503030101060003" pitchFamily="34" charset="0"/>
              </a:rPr>
              <a:t>Proof of </a:t>
            </a:r>
            <a:r>
              <a:rPr lang="fr-FR" sz="4000" dirty="0" err="1">
                <a:latin typeface="Raleway" panose="020B0503030101060003" pitchFamily="34" charset="0"/>
              </a:rPr>
              <a:t>Work</a:t>
            </a:r>
            <a:endParaRPr lang="fr-FR" sz="4000" dirty="0">
              <a:latin typeface="Raleway" panose="020B0503030101060003" pitchFamily="34" charset="0"/>
            </a:endParaRPr>
          </a:p>
        </p:txBody>
      </p:sp>
      <p:sp>
        <p:nvSpPr>
          <p:cNvPr id="3" name="Rectangle 2"/>
          <p:cNvSpPr/>
          <p:nvPr/>
        </p:nvSpPr>
        <p:spPr>
          <a:xfrm>
            <a:off x="0" y="914"/>
            <a:ext cx="9144000" cy="4563466"/>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4800" dirty="0"/>
          </a:p>
        </p:txBody>
      </p:sp>
      <p:sp>
        <p:nvSpPr>
          <p:cNvPr id="5" name="ZoneTexte 4"/>
          <p:cNvSpPr txBox="1"/>
          <p:nvPr/>
        </p:nvSpPr>
        <p:spPr>
          <a:xfrm>
            <a:off x="4373881" y="3634740"/>
            <a:ext cx="4678680" cy="1754326"/>
          </a:xfrm>
          <a:prstGeom prst="rect">
            <a:avLst/>
          </a:prstGeom>
          <a:noFill/>
        </p:spPr>
        <p:txBody>
          <a:bodyPr wrap="square" rtlCol="0">
            <a:spAutoFit/>
          </a:bodyPr>
          <a:lstStyle/>
          <a:p>
            <a:r>
              <a:rPr lang="fr-FR" sz="5400" dirty="0">
                <a:solidFill>
                  <a:schemeClr val="bg1"/>
                </a:solidFill>
                <a:latin typeface="Raleway" panose="020B0503030101060003" pitchFamily="34" charset="0"/>
              </a:rPr>
              <a:t>Proof of </a:t>
            </a:r>
            <a:r>
              <a:rPr lang="fr-FR" sz="5400" b="1" dirty="0" err="1">
                <a:solidFill>
                  <a:schemeClr val="bg1"/>
                </a:solidFill>
                <a:latin typeface="Raleway" panose="020B0503030101060003" pitchFamily="34" charset="0"/>
              </a:rPr>
              <a:t>Work</a:t>
            </a:r>
            <a:endParaRPr lang="fr-FR" sz="5400" b="1" dirty="0">
              <a:solidFill>
                <a:schemeClr val="bg1"/>
              </a:solidFill>
              <a:latin typeface="Raleway" panose="020B0503030101060003" pitchFamily="34" charset="0"/>
            </a:endParaRPr>
          </a:p>
          <a:p>
            <a:endParaRPr lang="fr-FR" sz="54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153521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566499" y="310618"/>
            <a:ext cx="8185500" cy="501900"/>
          </a:xfrm>
          <a:prstGeom prst="rect">
            <a:avLst/>
          </a:prstGeom>
        </p:spPr>
        <p:txBody>
          <a:bodyPr spcFirstLastPara="1" wrap="square" lIns="91425" tIns="91425" rIns="91425" bIns="91425" anchor="t" anchorCtr="0">
            <a:noAutofit/>
          </a:bodyPr>
          <a:lstStyle/>
          <a:p>
            <a:r>
              <a:rPr lang="fr-FR" dirty="0"/>
              <a:t>Conception d’un bloc</a:t>
            </a:r>
          </a:p>
        </p:txBody>
      </p:sp>
      <p:sp>
        <p:nvSpPr>
          <p:cNvPr id="5" name="ZoneTexte 4">
            <a:extLst>
              <a:ext uri="{FF2B5EF4-FFF2-40B4-BE49-F238E27FC236}">
                <a16:creationId xmlns:a16="http://schemas.microsoft.com/office/drawing/2014/main" id="{47E516F1-6E00-4B52-9D08-7FD429818989}"/>
              </a:ext>
            </a:extLst>
          </p:cNvPr>
          <p:cNvSpPr txBox="1"/>
          <p:nvPr/>
        </p:nvSpPr>
        <p:spPr>
          <a:xfrm>
            <a:off x="1077179" y="168102"/>
            <a:ext cx="7164141" cy="4401205"/>
          </a:xfrm>
          <a:prstGeom prst="rect">
            <a:avLst/>
          </a:prstGeom>
          <a:noFill/>
        </p:spPr>
        <p:txBody>
          <a:bodyPr wrap="none" rtlCol="0">
            <a:spAutoFit/>
          </a:bodyPr>
          <a:lstStyle/>
          <a:p>
            <a:r>
              <a:rPr lang="fr-FR" sz="28000" dirty="0"/>
              <a:t>[     ]</a:t>
            </a:r>
          </a:p>
        </p:txBody>
      </p:sp>
      <p:sp>
        <p:nvSpPr>
          <p:cNvPr id="2" name="ZoneTexte 1">
            <a:extLst>
              <a:ext uri="{FF2B5EF4-FFF2-40B4-BE49-F238E27FC236}">
                <a16:creationId xmlns:a16="http://schemas.microsoft.com/office/drawing/2014/main" id="{9C1D8F98-A12E-4B30-8B7B-8BE233085990}"/>
              </a:ext>
            </a:extLst>
          </p:cNvPr>
          <p:cNvSpPr txBox="1"/>
          <p:nvPr/>
        </p:nvSpPr>
        <p:spPr>
          <a:xfrm>
            <a:off x="1957696" y="2807403"/>
            <a:ext cx="1975221" cy="861774"/>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a:t>  …</a:t>
            </a:r>
          </a:p>
        </p:txBody>
      </p:sp>
      <p:sp>
        <p:nvSpPr>
          <p:cNvPr id="6" name="ZoneTexte 5">
            <a:extLst>
              <a:ext uri="{FF2B5EF4-FFF2-40B4-BE49-F238E27FC236}">
                <a16:creationId xmlns:a16="http://schemas.microsoft.com/office/drawing/2014/main" id="{E01B014B-8E99-4C8E-8CEE-1BF086ACD93A}"/>
              </a:ext>
            </a:extLst>
          </p:cNvPr>
          <p:cNvSpPr txBox="1"/>
          <p:nvPr/>
        </p:nvSpPr>
        <p:spPr>
          <a:xfrm>
            <a:off x="1957696" y="1473903"/>
            <a:ext cx="3464410" cy="646331"/>
          </a:xfrm>
          <a:prstGeom prst="rect">
            <a:avLst/>
          </a:prstGeom>
          <a:noFill/>
        </p:spPr>
        <p:txBody>
          <a:bodyPr wrap="none" rtlCol="0">
            <a:spAutoFit/>
          </a:bodyPr>
          <a:lstStyle/>
          <a:p>
            <a:r>
              <a:rPr lang="fr-FR" sz="1200" i="1" dirty="0"/>
              <a:t>   Hash du bloc précédent</a:t>
            </a:r>
          </a:p>
          <a:p>
            <a:r>
              <a:rPr lang="fr-FR" sz="1200" i="1" dirty="0"/>
              <a:t>+ Hash des transactions (via l’Arbre de </a:t>
            </a:r>
            <a:r>
              <a:rPr lang="fr-FR" sz="1200" i="1" dirty="0" err="1"/>
              <a:t>Merkle</a:t>
            </a:r>
            <a:r>
              <a:rPr lang="fr-FR" sz="1200" i="1" dirty="0"/>
              <a:t>)</a:t>
            </a:r>
          </a:p>
          <a:p>
            <a:r>
              <a:rPr lang="fr-FR" sz="1200" i="1" dirty="0"/>
              <a:t>+ Nombre de transactions dans le bloc</a:t>
            </a:r>
          </a:p>
        </p:txBody>
      </p:sp>
      <p:sp>
        <p:nvSpPr>
          <p:cNvPr id="7" name="ZoneTexte 6">
            <a:extLst>
              <a:ext uri="{FF2B5EF4-FFF2-40B4-BE49-F238E27FC236}">
                <a16:creationId xmlns:a16="http://schemas.microsoft.com/office/drawing/2014/main" id="{03DE7F0E-AF63-4C3F-8C8B-14EF8B822939}"/>
              </a:ext>
            </a:extLst>
          </p:cNvPr>
          <p:cNvSpPr txBox="1"/>
          <p:nvPr/>
        </p:nvSpPr>
        <p:spPr>
          <a:xfrm>
            <a:off x="4016914" y="1070473"/>
            <a:ext cx="1095172" cy="369332"/>
          </a:xfrm>
          <a:prstGeom prst="rect">
            <a:avLst/>
          </a:prstGeom>
          <a:noFill/>
        </p:spPr>
        <p:txBody>
          <a:bodyPr wrap="none" rtlCol="0">
            <a:spAutoFit/>
          </a:bodyPr>
          <a:lstStyle/>
          <a:p>
            <a:r>
              <a:rPr lang="fr-FR" sz="1800" dirty="0">
                <a:solidFill>
                  <a:schemeClr val="accent2">
                    <a:lumMod val="40000"/>
                    <a:lumOff val="60000"/>
                  </a:schemeClr>
                </a:solidFill>
              </a:rPr>
              <a:t>ENTÊTE</a:t>
            </a:r>
            <a:endParaRPr lang="fr-FR" sz="1800" i="1" dirty="0">
              <a:solidFill>
                <a:schemeClr val="accent2">
                  <a:lumMod val="40000"/>
                  <a:lumOff val="60000"/>
                </a:schemeClr>
              </a:solidFill>
            </a:endParaRPr>
          </a:p>
        </p:txBody>
      </p:sp>
      <p:cxnSp>
        <p:nvCxnSpPr>
          <p:cNvPr id="8" name="Connecteur droit 7">
            <a:extLst>
              <a:ext uri="{FF2B5EF4-FFF2-40B4-BE49-F238E27FC236}">
                <a16:creationId xmlns:a16="http://schemas.microsoft.com/office/drawing/2014/main" id="{7EF790D7-5C87-4738-B7FA-96131AC39F70}"/>
              </a:ext>
            </a:extLst>
          </p:cNvPr>
          <p:cNvCxnSpPr>
            <a:cxnSpLocks/>
            <a:endCxn id="7" idx="1"/>
          </p:cNvCxnSpPr>
          <p:nvPr/>
        </p:nvCxnSpPr>
        <p:spPr>
          <a:xfrm>
            <a:off x="2181998" y="1255139"/>
            <a:ext cx="183491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543200F-A7C8-431C-8138-1D241F4B0C3B}"/>
              </a:ext>
            </a:extLst>
          </p:cNvPr>
          <p:cNvCxnSpPr>
            <a:cxnSpLocks/>
            <a:stCxn id="7" idx="3"/>
          </p:cNvCxnSpPr>
          <p:nvPr/>
        </p:nvCxnSpPr>
        <p:spPr>
          <a:xfrm>
            <a:off x="5112086" y="1255139"/>
            <a:ext cx="194105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7096FCD2-FDB3-4591-BA62-F6A15C5EB694}"/>
              </a:ext>
            </a:extLst>
          </p:cNvPr>
          <p:cNvSpPr txBox="1"/>
          <p:nvPr/>
        </p:nvSpPr>
        <p:spPr>
          <a:xfrm>
            <a:off x="3645017" y="2463601"/>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cxnSp>
        <p:nvCxnSpPr>
          <p:cNvPr id="15" name="Connecteur droit 14">
            <a:extLst>
              <a:ext uri="{FF2B5EF4-FFF2-40B4-BE49-F238E27FC236}">
                <a16:creationId xmlns:a16="http://schemas.microsoft.com/office/drawing/2014/main" id="{4AAF9148-DB80-48F9-822D-DE89F17E45A2}"/>
              </a:ext>
            </a:extLst>
          </p:cNvPr>
          <p:cNvCxnSpPr>
            <a:cxnSpLocks/>
            <a:endCxn id="14" idx="1"/>
          </p:cNvCxnSpPr>
          <p:nvPr/>
        </p:nvCxnSpPr>
        <p:spPr>
          <a:xfrm>
            <a:off x="2181998" y="2636145"/>
            <a:ext cx="1463019" cy="12122"/>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30F8E671-BFAC-4F3B-8587-A39BB78C5377}"/>
              </a:ext>
            </a:extLst>
          </p:cNvPr>
          <p:cNvCxnSpPr>
            <a:cxnSpLocks/>
          </p:cNvCxnSpPr>
          <p:nvPr/>
        </p:nvCxnSpPr>
        <p:spPr>
          <a:xfrm>
            <a:off x="5518742" y="2670243"/>
            <a:ext cx="1517864" cy="17247"/>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E0FD6D86-7958-481A-B59B-95454FA11953}"/>
              </a:ext>
            </a:extLst>
          </p:cNvPr>
          <p:cNvSpPr txBox="1"/>
          <p:nvPr/>
        </p:nvSpPr>
        <p:spPr>
          <a:xfrm>
            <a:off x="5442419" y="2914094"/>
            <a:ext cx="1087157" cy="276999"/>
          </a:xfrm>
          <a:prstGeom prst="rect">
            <a:avLst/>
          </a:prstGeom>
          <a:noFill/>
        </p:spPr>
        <p:txBody>
          <a:bodyPr wrap="none" rtlCol="0">
            <a:spAutoFit/>
          </a:bodyPr>
          <a:lstStyle/>
          <a:p>
            <a:r>
              <a:rPr lang="fr-FR" sz="1200" i="1" dirty="0"/>
              <a:t>Récompense</a:t>
            </a:r>
          </a:p>
        </p:txBody>
      </p:sp>
      <p:sp>
        <p:nvSpPr>
          <p:cNvPr id="17" name="ZoneTexte 16">
            <a:extLst>
              <a:ext uri="{FF2B5EF4-FFF2-40B4-BE49-F238E27FC236}">
                <a16:creationId xmlns:a16="http://schemas.microsoft.com/office/drawing/2014/main" id="{1DC9BEFF-4846-497D-8DDC-46D8189756BF}"/>
              </a:ext>
            </a:extLst>
          </p:cNvPr>
          <p:cNvSpPr txBox="1"/>
          <p:nvPr/>
        </p:nvSpPr>
        <p:spPr>
          <a:xfrm>
            <a:off x="3318004" y="4039923"/>
            <a:ext cx="2544286" cy="369332"/>
          </a:xfrm>
          <a:prstGeom prst="rect">
            <a:avLst/>
          </a:prstGeom>
          <a:noFill/>
        </p:spPr>
        <p:txBody>
          <a:bodyPr wrap="none" rtlCol="0">
            <a:spAutoFit/>
          </a:bodyPr>
          <a:lstStyle/>
          <a:p>
            <a:r>
              <a:rPr lang="fr-FR" sz="1800" i="1" dirty="0">
                <a:solidFill>
                  <a:schemeClr val="accent2">
                    <a:lumMod val="40000"/>
                    <a:lumOff val="60000"/>
                  </a:schemeClr>
                </a:solidFill>
              </a:rPr>
              <a:t>PREUVE DE TRAVAIL</a:t>
            </a:r>
          </a:p>
        </p:txBody>
      </p:sp>
      <p:sp>
        <p:nvSpPr>
          <p:cNvPr id="18" name="ZoneTexte 17">
            <a:extLst>
              <a:ext uri="{FF2B5EF4-FFF2-40B4-BE49-F238E27FC236}">
                <a16:creationId xmlns:a16="http://schemas.microsoft.com/office/drawing/2014/main" id="{59EF34B7-A7E4-41CB-B628-106F4411BA80}"/>
              </a:ext>
            </a:extLst>
          </p:cNvPr>
          <p:cNvSpPr txBox="1"/>
          <p:nvPr/>
        </p:nvSpPr>
        <p:spPr>
          <a:xfrm>
            <a:off x="5648159" y="1473903"/>
            <a:ext cx="704039" cy="276999"/>
          </a:xfrm>
          <a:prstGeom prst="rect">
            <a:avLst/>
          </a:prstGeom>
          <a:noFill/>
        </p:spPr>
        <p:txBody>
          <a:bodyPr wrap="none" rtlCol="0">
            <a:spAutoFit/>
          </a:bodyPr>
          <a:lstStyle/>
          <a:p>
            <a:r>
              <a:rPr lang="fr-FR" sz="1200" i="1" dirty="0"/>
              <a:t>Version</a:t>
            </a:r>
          </a:p>
        </p:txBody>
      </p:sp>
      <p:sp>
        <p:nvSpPr>
          <p:cNvPr id="19" name="ZoneTexte 18">
            <a:extLst>
              <a:ext uri="{FF2B5EF4-FFF2-40B4-BE49-F238E27FC236}">
                <a16:creationId xmlns:a16="http://schemas.microsoft.com/office/drawing/2014/main" id="{8298BE91-3D9D-4F97-B0E7-353E5CD12602}"/>
              </a:ext>
            </a:extLst>
          </p:cNvPr>
          <p:cNvSpPr txBox="1"/>
          <p:nvPr/>
        </p:nvSpPr>
        <p:spPr>
          <a:xfrm>
            <a:off x="5648159" y="1658141"/>
            <a:ext cx="772969" cy="276999"/>
          </a:xfrm>
          <a:prstGeom prst="rect">
            <a:avLst/>
          </a:prstGeom>
          <a:noFill/>
        </p:spPr>
        <p:txBody>
          <a:bodyPr wrap="none" rtlCol="0">
            <a:spAutoFit/>
          </a:bodyPr>
          <a:lstStyle/>
          <a:p>
            <a:r>
              <a:rPr lang="fr-FR" sz="1200" i="1" dirty="0"/>
              <a:t>Difficulté</a:t>
            </a:r>
          </a:p>
        </p:txBody>
      </p:sp>
      <p:sp>
        <p:nvSpPr>
          <p:cNvPr id="20" name="ZoneTexte 19">
            <a:extLst>
              <a:ext uri="{FF2B5EF4-FFF2-40B4-BE49-F238E27FC236}">
                <a16:creationId xmlns:a16="http://schemas.microsoft.com/office/drawing/2014/main" id="{32FF11AC-5811-4D2D-BA87-BE26F820B2B1}"/>
              </a:ext>
            </a:extLst>
          </p:cNvPr>
          <p:cNvSpPr txBox="1"/>
          <p:nvPr/>
        </p:nvSpPr>
        <p:spPr>
          <a:xfrm>
            <a:off x="5648159" y="1851743"/>
            <a:ext cx="944489" cy="276999"/>
          </a:xfrm>
          <a:prstGeom prst="rect">
            <a:avLst/>
          </a:prstGeom>
          <a:noFill/>
        </p:spPr>
        <p:txBody>
          <a:bodyPr wrap="none" rtlCol="0">
            <a:spAutoFit/>
          </a:bodyPr>
          <a:lstStyle/>
          <a:p>
            <a:r>
              <a:rPr lang="fr-FR" sz="1200" i="1" dirty="0"/>
              <a:t>Timestamp</a:t>
            </a:r>
          </a:p>
        </p:txBody>
      </p:sp>
    </p:spTree>
    <p:extLst>
      <p:ext uri="{BB962C8B-B14F-4D97-AF65-F5344CB8AC3E}">
        <p14:creationId xmlns:p14="http://schemas.microsoft.com/office/powerpoint/2010/main" val="165039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Conception d’un bloc</a:t>
            </a:r>
          </a:p>
        </p:txBody>
      </p:sp>
      <p:sp>
        <p:nvSpPr>
          <p:cNvPr id="5" name="ZoneTexte 4">
            <a:extLst>
              <a:ext uri="{FF2B5EF4-FFF2-40B4-BE49-F238E27FC236}">
                <a16:creationId xmlns:a16="http://schemas.microsoft.com/office/drawing/2014/main" id="{47E516F1-6E00-4B52-9D08-7FD429818989}"/>
              </a:ext>
            </a:extLst>
          </p:cNvPr>
          <p:cNvSpPr txBox="1"/>
          <p:nvPr/>
        </p:nvSpPr>
        <p:spPr>
          <a:xfrm>
            <a:off x="1844121" y="151626"/>
            <a:ext cx="5170005" cy="4401205"/>
          </a:xfrm>
          <a:prstGeom prst="rect">
            <a:avLst/>
          </a:prstGeom>
          <a:noFill/>
        </p:spPr>
        <p:txBody>
          <a:bodyPr wrap="none" rtlCol="0">
            <a:spAutoFit/>
          </a:bodyPr>
          <a:lstStyle/>
          <a:p>
            <a:r>
              <a:rPr lang="fr-FR" sz="28000" dirty="0"/>
              <a:t>[   ]</a:t>
            </a:r>
          </a:p>
        </p:txBody>
      </p:sp>
      <p:sp>
        <p:nvSpPr>
          <p:cNvPr id="2" name="ZoneTexte 1">
            <a:extLst>
              <a:ext uri="{FF2B5EF4-FFF2-40B4-BE49-F238E27FC236}">
                <a16:creationId xmlns:a16="http://schemas.microsoft.com/office/drawing/2014/main" id="{9C1D8F98-A12E-4B30-8B7B-8BE233085990}"/>
              </a:ext>
            </a:extLst>
          </p:cNvPr>
          <p:cNvSpPr txBox="1"/>
          <p:nvPr/>
        </p:nvSpPr>
        <p:spPr>
          <a:xfrm>
            <a:off x="2891907" y="2186962"/>
            <a:ext cx="1925527" cy="1046440"/>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a:t> </a:t>
            </a:r>
            <a:r>
              <a:rPr lang="fr-FR" sz="1200" i="1" dirty="0" err="1"/>
              <a:t>Tx</a:t>
            </a:r>
            <a:r>
              <a:rPr lang="fr-FR" sz="1200" i="1" dirty="0"/>
              <a:t> 101877</a:t>
            </a:r>
          </a:p>
          <a:p>
            <a:r>
              <a:rPr lang="fr-FR" sz="1200" i="1" dirty="0"/>
              <a:t>…</a:t>
            </a:r>
          </a:p>
        </p:txBody>
      </p:sp>
      <p:sp>
        <p:nvSpPr>
          <p:cNvPr id="7" name="ZoneTexte 6">
            <a:extLst>
              <a:ext uri="{FF2B5EF4-FFF2-40B4-BE49-F238E27FC236}">
                <a16:creationId xmlns:a16="http://schemas.microsoft.com/office/drawing/2014/main" id="{03DE7F0E-AF63-4C3F-8C8B-14EF8B822939}"/>
              </a:ext>
            </a:extLst>
          </p:cNvPr>
          <p:cNvSpPr txBox="1"/>
          <p:nvPr/>
        </p:nvSpPr>
        <p:spPr>
          <a:xfrm>
            <a:off x="2910816" y="1030210"/>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EMPREINTE </a:t>
            </a:r>
            <a:r>
              <a:rPr lang="fr-FR" sz="1800" i="1" dirty="0">
                <a:solidFill>
                  <a:schemeClr val="accent2">
                    <a:lumMod val="40000"/>
                    <a:lumOff val="60000"/>
                  </a:schemeClr>
                </a:solidFill>
              </a:rPr>
              <a:t>DU BLOC N-1</a:t>
            </a:r>
          </a:p>
        </p:txBody>
      </p:sp>
      <p:sp>
        <p:nvSpPr>
          <p:cNvPr id="14" name="ZoneTexte 13">
            <a:extLst>
              <a:ext uri="{FF2B5EF4-FFF2-40B4-BE49-F238E27FC236}">
                <a16:creationId xmlns:a16="http://schemas.microsoft.com/office/drawing/2014/main" id="{7096FCD2-FDB3-4591-BA62-F6A15C5EB694}"/>
              </a:ext>
            </a:extLst>
          </p:cNvPr>
          <p:cNvSpPr txBox="1"/>
          <p:nvPr/>
        </p:nvSpPr>
        <p:spPr>
          <a:xfrm>
            <a:off x="2891907" y="1791133"/>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sp>
        <p:nvSpPr>
          <p:cNvPr id="4" name="Rectangle 3">
            <a:extLst>
              <a:ext uri="{FF2B5EF4-FFF2-40B4-BE49-F238E27FC236}">
                <a16:creationId xmlns:a16="http://schemas.microsoft.com/office/drawing/2014/main" id="{9DB05234-6996-4C69-BB7D-40292B03587C}"/>
              </a:ext>
            </a:extLst>
          </p:cNvPr>
          <p:cNvSpPr/>
          <p:nvPr/>
        </p:nvSpPr>
        <p:spPr>
          <a:xfrm>
            <a:off x="2891907" y="3306128"/>
            <a:ext cx="2401619" cy="307777"/>
          </a:xfrm>
          <a:prstGeom prst="rect">
            <a:avLst/>
          </a:prstGeom>
        </p:spPr>
        <p:txBody>
          <a:bodyPr wrap="none">
            <a:spAutoFit/>
          </a:bodyPr>
          <a:lstStyle/>
          <a:p>
            <a:r>
              <a:rPr lang="fr-FR" dirty="0"/>
              <a:t>Transaction de récompense</a:t>
            </a:r>
          </a:p>
        </p:txBody>
      </p:sp>
      <p:sp>
        <p:nvSpPr>
          <p:cNvPr id="19" name="ZoneTexte 18">
            <a:extLst>
              <a:ext uri="{FF2B5EF4-FFF2-40B4-BE49-F238E27FC236}">
                <a16:creationId xmlns:a16="http://schemas.microsoft.com/office/drawing/2014/main" id="{1C99E514-7918-41CB-83FA-78492B7E818E}"/>
              </a:ext>
            </a:extLst>
          </p:cNvPr>
          <p:cNvSpPr txBox="1"/>
          <p:nvPr/>
        </p:nvSpPr>
        <p:spPr>
          <a:xfrm>
            <a:off x="3036787" y="4027776"/>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EMPREINTE </a:t>
            </a:r>
            <a:r>
              <a:rPr lang="fr-FR" sz="1800" i="1" dirty="0">
                <a:solidFill>
                  <a:schemeClr val="accent2">
                    <a:lumMod val="40000"/>
                    <a:lumOff val="60000"/>
                  </a:schemeClr>
                </a:solidFill>
              </a:rPr>
              <a:t>DU BLOC N</a:t>
            </a:r>
          </a:p>
        </p:txBody>
      </p:sp>
      <p:sp>
        <p:nvSpPr>
          <p:cNvPr id="20" name="ZoneTexte 19">
            <a:extLst>
              <a:ext uri="{FF2B5EF4-FFF2-40B4-BE49-F238E27FC236}">
                <a16:creationId xmlns:a16="http://schemas.microsoft.com/office/drawing/2014/main" id="{2114AA11-E795-40BF-AC7E-8AABC9BBB041}"/>
              </a:ext>
            </a:extLst>
          </p:cNvPr>
          <p:cNvSpPr txBox="1"/>
          <p:nvPr/>
        </p:nvSpPr>
        <p:spPr>
          <a:xfrm>
            <a:off x="6859685" y="152791"/>
            <a:ext cx="5170005" cy="4401205"/>
          </a:xfrm>
          <a:prstGeom prst="rect">
            <a:avLst/>
          </a:prstGeom>
          <a:noFill/>
        </p:spPr>
        <p:txBody>
          <a:bodyPr wrap="none" rtlCol="0">
            <a:spAutoFit/>
          </a:bodyPr>
          <a:lstStyle/>
          <a:p>
            <a:r>
              <a:rPr lang="fr-FR" sz="28000" dirty="0"/>
              <a:t>[   ]</a:t>
            </a:r>
          </a:p>
        </p:txBody>
      </p:sp>
      <p:sp>
        <p:nvSpPr>
          <p:cNvPr id="21" name="ZoneTexte 20">
            <a:extLst>
              <a:ext uri="{FF2B5EF4-FFF2-40B4-BE49-F238E27FC236}">
                <a16:creationId xmlns:a16="http://schemas.microsoft.com/office/drawing/2014/main" id="{0B12AA88-6D47-485A-90A4-3868897D9DEB}"/>
              </a:ext>
            </a:extLst>
          </p:cNvPr>
          <p:cNvSpPr txBox="1"/>
          <p:nvPr/>
        </p:nvSpPr>
        <p:spPr>
          <a:xfrm>
            <a:off x="7778302" y="2313633"/>
            <a:ext cx="1925527" cy="1046440"/>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err="1"/>
              <a:t>Tx</a:t>
            </a:r>
            <a:r>
              <a:rPr lang="fr-FR" sz="1200" i="1" dirty="0"/>
              <a:t> 101877</a:t>
            </a:r>
          </a:p>
          <a:p>
            <a:r>
              <a:rPr lang="fr-FR" sz="1200" i="1" dirty="0"/>
              <a:t>…</a:t>
            </a:r>
          </a:p>
        </p:txBody>
      </p:sp>
      <p:sp>
        <p:nvSpPr>
          <p:cNvPr id="22" name="ZoneTexte 21">
            <a:extLst>
              <a:ext uri="{FF2B5EF4-FFF2-40B4-BE49-F238E27FC236}">
                <a16:creationId xmlns:a16="http://schemas.microsoft.com/office/drawing/2014/main" id="{DF1DC031-07F8-4B11-BC21-3F8E91C10C96}"/>
              </a:ext>
            </a:extLst>
          </p:cNvPr>
          <p:cNvSpPr txBox="1"/>
          <p:nvPr/>
        </p:nvSpPr>
        <p:spPr>
          <a:xfrm>
            <a:off x="7926380" y="1031375"/>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EMPREINTE </a:t>
            </a:r>
            <a:r>
              <a:rPr lang="fr-FR" sz="1800" i="1" dirty="0">
                <a:solidFill>
                  <a:schemeClr val="accent2">
                    <a:lumMod val="40000"/>
                    <a:lumOff val="60000"/>
                  </a:schemeClr>
                </a:solidFill>
              </a:rPr>
              <a:t>DU BLOC N-1</a:t>
            </a:r>
          </a:p>
        </p:txBody>
      </p:sp>
      <p:sp>
        <p:nvSpPr>
          <p:cNvPr id="23" name="ZoneTexte 22">
            <a:extLst>
              <a:ext uri="{FF2B5EF4-FFF2-40B4-BE49-F238E27FC236}">
                <a16:creationId xmlns:a16="http://schemas.microsoft.com/office/drawing/2014/main" id="{3B0F6479-7231-413D-A5E2-286F8AD57221}"/>
              </a:ext>
            </a:extLst>
          </p:cNvPr>
          <p:cNvSpPr txBox="1"/>
          <p:nvPr/>
        </p:nvSpPr>
        <p:spPr>
          <a:xfrm>
            <a:off x="7778302" y="1917804"/>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sp>
        <p:nvSpPr>
          <p:cNvPr id="24" name="Rectangle 23">
            <a:extLst>
              <a:ext uri="{FF2B5EF4-FFF2-40B4-BE49-F238E27FC236}">
                <a16:creationId xmlns:a16="http://schemas.microsoft.com/office/drawing/2014/main" id="{49ED1766-3596-44E6-A7C1-D67D19F358DD}"/>
              </a:ext>
            </a:extLst>
          </p:cNvPr>
          <p:cNvSpPr/>
          <p:nvPr/>
        </p:nvSpPr>
        <p:spPr>
          <a:xfrm>
            <a:off x="7778302" y="3432799"/>
            <a:ext cx="2401619" cy="307777"/>
          </a:xfrm>
          <a:prstGeom prst="rect">
            <a:avLst/>
          </a:prstGeom>
        </p:spPr>
        <p:txBody>
          <a:bodyPr wrap="none">
            <a:spAutoFit/>
          </a:bodyPr>
          <a:lstStyle/>
          <a:p>
            <a:r>
              <a:rPr lang="fr-FR" dirty="0"/>
              <a:t>Transaction de récompense</a:t>
            </a:r>
          </a:p>
        </p:txBody>
      </p:sp>
      <p:sp>
        <p:nvSpPr>
          <p:cNvPr id="25" name="ZoneTexte 24">
            <a:extLst>
              <a:ext uri="{FF2B5EF4-FFF2-40B4-BE49-F238E27FC236}">
                <a16:creationId xmlns:a16="http://schemas.microsoft.com/office/drawing/2014/main" id="{E4A0F022-4B6C-4C70-A448-0B3E7E369F79}"/>
              </a:ext>
            </a:extLst>
          </p:cNvPr>
          <p:cNvSpPr txBox="1"/>
          <p:nvPr/>
        </p:nvSpPr>
        <p:spPr>
          <a:xfrm>
            <a:off x="8052351" y="4028941"/>
            <a:ext cx="3055644" cy="369332"/>
          </a:xfrm>
          <a:prstGeom prst="rect">
            <a:avLst/>
          </a:prstGeom>
          <a:noFill/>
        </p:spPr>
        <p:txBody>
          <a:bodyPr wrap="square" rtlCol="0">
            <a:spAutoFit/>
          </a:bodyPr>
          <a:lstStyle/>
          <a:p>
            <a:r>
              <a:rPr lang="fr-FR" sz="1800" dirty="0">
                <a:solidFill>
                  <a:schemeClr val="accent2">
                    <a:lumMod val="40000"/>
                    <a:lumOff val="60000"/>
                  </a:schemeClr>
                </a:solidFill>
              </a:rPr>
              <a:t>EMPRUNTE </a:t>
            </a:r>
            <a:r>
              <a:rPr lang="fr-FR" sz="1800" i="1" dirty="0">
                <a:solidFill>
                  <a:schemeClr val="accent2">
                    <a:lumMod val="40000"/>
                    <a:lumOff val="60000"/>
                  </a:schemeClr>
                </a:solidFill>
              </a:rPr>
              <a:t>DU BLOC N</a:t>
            </a:r>
          </a:p>
        </p:txBody>
      </p:sp>
      <p:sp>
        <p:nvSpPr>
          <p:cNvPr id="26" name="ZoneTexte 25">
            <a:extLst>
              <a:ext uri="{FF2B5EF4-FFF2-40B4-BE49-F238E27FC236}">
                <a16:creationId xmlns:a16="http://schemas.microsoft.com/office/drawing/2014/main" id="{27DB304C-D623-40FA-B147-C7B938F16154}"/>
              </a:ext>
            </a:extLst>
          </p:cNvPr>
          <p:cNvSpPr txBox="1"/>
          <p:nvPr/>
        </p:nvSpPr>
        <p:spPr>
          <a:xfrm>
            <a:off x="-3236561" y="150461"/>
            <a:ext cx="5170005" cy="4401205"/>
          </a:xfrm>
          <a:prstGeom prst="rect">
            <a:avLst/>
          </a:prstGeom>
          <a:noFill/>
        </p:spPr>
        <p:txBody>
          <a:bodyPr wrap="none" rtlCol="0">
            <a:spAutoFit/>
          </a:bodyPr>
          <a:lstStyle/>
          <a:p>
            <a:r>
              <a:rPr lang="fr-FR" sz="28000" dirty="0"/>
              <a:t>[   ]</a:t>
            </a:r>
          </a:p>
        </p:txBody>
      </p:sp>
      <p:sp>
        <p:nvSpPr>
          <p:cNvPr id="27" name="ZoneTexte 26">
            <a:extLst>
              <a:ext uri="{FF2B5EF4-FFF2-40B4-BE49-F238E27FC236}">
                <a16:creationId xmlns:a16="http://schemas.microsoft.com/office/drawing/2014/main" id="{0C02BD22-8C38-4C62-A84F-28A350993370}"/>
              </a:ext>
            </a:extLst>
          </p:cNvPr>
          <p:cNvSpPr txBox="1"/>
          <p:nvPr/>
        </p:nvSpPr>
        <p:spPr>
          <a:xfrm>
            <a:off x="-2317944" y="2311303"/>
            <a:ext cx="1925527" cy="1046440"/>
          </a:xfrm>
          <a:prstGeom prst="rect">
            <a:avLst/>
          </a:prstGeom>
          <a:noFill/>
        </p:spPr>
        <p:txBody>
          <a:bodyPr wrap="none" rtlCol="0">
            <a:spAutoFit/>
          </a:bodyPr>
          <a:lstStyle/>
          <a:p>
            <a:r>
              <a:rPr lang="fr-FR" dirty="0"/>
              <a:t>Transactions vérifiées</a:t>
            </a:r>
          </a:p>
          <a:p>
            <a:r>
              <a:rPr lang="fr-FR" sz="1200" i="1" dirty="0"/>
              <a:t> </a:t>
            </a:r>
            <a:r>
              <a:rPr lang="fr-FR" sz="1200" i="1" dirty="0" err="1"/>
              <a:t>Tx</a:t>
            </a:r>
            <a:r>
              <a:rPr lang="fr-FR" sz="1200" i="1" dirty="0"/>
              <a:t> 103454</a:t>
            </a:r>
          </a:p>
          <a:p>
            <a:r>
              <a:rPr lang="fr-FR" sz="1200" i="1" dirty="0"/>
              <a:t> </a:t>
            </a:r>
            <a:r>
              <a:rPr lang="fr-FR" sz="1200" i="1" dirty="0" err="1"/>
              <a:t>Tx</a:t>
            </a:r>
            <a:r>
              <a:rPr lang="fr-FR" sz="1200" i="1" dirty="0"/>
              <a:t> 101100</a:t>
            </a:r>
          </a:p>
          <a:p>
            <a:r>
              <a:rPr lang="fr-FR" sz="1200" i="1" dirty="0" err="1"/>
              <a:t>Tx</a:t>
            </a:r>
            <a:r>
              <a:rPr lang="fr-FR" sz="1200" i="1" dirty="0"/>
              <a:t> 101877</a:t>
            </a:r>
          </a:p>
          <a:p>
            <a:r>
              <a:rPr lang="fr-FR" sz="1200" i="1" dirty="0"/>
              <a:t>…</a:t>
            </a:r>
          </a:p>
        </p:txBody>
      </p:sp>
      <p:sp>
        <p:nvSpPr>
          <p:cNvPr id="28" name="ZoneTexte 27">
            <a:extLst>
              <a:ext uri="{FF2B5EF4-FFF2-40B4-BE49-F238E27FC236}">
                <a16:creationId xmlns:a16="http://schemas.microsoft.com/office/drawing/2014/main" id="{AD0FBC4D-AF9D-447A-A4B1-73119FEA6DC5}"/>
              </a:ext>
            </a:extLst>
          </p:cNvPr>
          <p:cNvSpPr txBox="1"/>
          <p:nvPr/>
        </p:nvSpPr>
        <p:spPr>
          <a:xfrm>
            <a:off x="-2169866" y="1029045"/>
            <a:ext cx="3055644" cy="369332"/>
          </a:xfrm>
          <a:prstGeom prst="rect">
            <a:avLst/>
          </a:prstGeom>
          <a:noFill/>
        </p:spPr>
        <p:txBody>
          <a:bodyPr wrap="square" rtlCol="0">
            <a:spAutoFit/>
          </a:bodyPr>
          <a:lstStyle/>
          <a:p>
            <a:r>
              <a:rPr lang="fr-FR" sz="1800" dirty="0">
                <a:solidFill>
                  <a:schemeClr val="accent2">
                    <a:lumMod val="40000"/>
                    <a:lumOff val="60000"/>
                  </a:schemeClr>
                </a:solidFill>
              </a:rPr>
              <a:t>EMPREINTE </a:t>
            </a:r>
            <a:r>
              <a:rPr lang="fr-FR" sz="1800" i="1" dirty="0">
                <a:solidFill>
                  <a:schemeClr val="accent2">
                    <a:lumMod val="40000"/>
                    <a:lumOff val="60000"/>
                  </a:schemeClr>
                </a:solidFill>
              </a:rPr>
              <a:t>DU BLOC N-1</a:t>
            </a:r>
          </a:p>
        </p:txBody>
      </p:sp>
      <p:sp>
        <p:nvSpPr>
          <p:cNvPr id="29" name="ZoneTexte 28">
            <a:extLst>
              <a:ext uri="{FF2B5EF4-FFF2-40B4-BE49-F238E27FC236}">
                <a16:creationId xmlns:a16="http://schemas.microsoft.com/office/drawing/2014/main" id="{FC22010A-F865-4DC6-A74C-67DD0349F677}"/>
              </a:ext>
            </a:extLst>
          </p:cNvPr>
          <p:cNvSpPr txBox="1"/>
          <p:nvPr/>
        </p:nvSpPr>
        <p:spPr>
          <a:xfrm>
            <a:off x="-2317944" y="1915474"/>
            <a:ext cx="1890261" cy="369332"/>
          </a:xfrm>
          <a:prstGeom prst="rect">
            <a:avLst/>
          </a:prstGeom>
          <a:noFill/>
        </p:spPr>
        <p:txBody>
          <a:bodyPr wrap="none" rtlCol="0">
            <a:spAutoFit/>
          </a:bodyPr>
          <a:lstStyle/>
          <a:p>
            <a:r>
              <a:rPr lang="fr-FR" sz="1800" dirty="0">
                <a:solidFill>
                  <a:schemeClr val="accent2">
                    <a:lumMod val="40000"/>
                    <a:lumOff val="60000"/>
                  </a:schemeClr>
                </a:solidFill>
              </a:rPr>
              <a:t>CHARGE UTILE</a:t>
            </a:r>
            <a:endParaRPr lang="fr-FR" sz="1800" i="1" dirty="0">
              <a:solidFill>
                <a:schemeClr val="accent2">
                  <a:lumMod val="40000"/>
                  <a:lumOff val="60000"/>
                </a:schemeClr>
              </a:solidFill>
            </a:endParaRPr>
          </a:p>
        </p:txBody>
      </p:sp>
      <p:sp>
        <p:nvSpPr>
          <p:cNvPr id="30" name="Rectangle 29">
            <a:extLst>
              <a:ext uri="{FF2B5EF4-FFF2-40B4-BE49-F238E27FC236}">
                <a16:creationId xmlns:a16="http://schemas.microsoft.com/office/drawing/2014/main" id="{3A4A60AA-D6D3-4EA2-9580-247C1238B2C6}"/>
              </a:ext>
            </a:extLst>
          </p:cNvPr>
          <p:cNvSpPr/>
          <p:nvPr/>
        </p:nvSpPr>
        <p:spPr>
          <a:xfrm>
            <a:off x="-2317944" y="3430469"/>
            <a:ext cx="2401619" cy="307777"/>
          </a:xfrm>
          <a:prstGeom prst="rect">
            <a:avLst/>
          </a:prstGeom>
        </p:spPr>
        <p:txBody>
          <a:bodyPr wrap="none">
            <a:spAutoFit/>
          </a:bodyPr>
          <a:lstStyle/>
          <a:p>
            <a:r>
              <a:rPr lang="fr-FR" dirty="0"/>
              <a:t>Transaction de récompense</a:t>
            </a:r>
          </a:p>
        </p:txBody>
      </p:sp>
      <p:sp>
        <p:nvSpPr>
          <p:cNvPr id="31" name="ZoneTexte 30">
            <a:extLst>
              <a:ext uri="{FF2B5EF4-FFF2-40B4-BE49-F238E27FC236}">
                <a16:creationId xmlns:a16="http://schemas.microsoft.com/office/drawing/2014/main" id="{3C95602C-08B2-4B27-A94B-41BB9F21F71B}"/>
              </a:ext>
            </a:extLst>
          </p:cNvPr>
          <p:cNvSpPr txBox="1"/>
          <p:nvPr/>
        </p:nvSpPr>
        <p:spPr>
          <a:xfrm>
            <a:off x="-2043895" y="4026611"/>
            <a:ext cx="3055644" cy="369332"/>
          </a:xfrm>
          <a:prstGeom prst="rect">
            <a:avLst/>
          </a:prstGeom>
          <a:noFill/>
        </p:spPr>
        <p:txBody>
          <a:bodyPr wrap="square" rtlCol="0">
            <a:spAutoFit/>
          </a:bodyPr>
          <a:lstStyle/>
          <a:p>
            <a:r>
              <a:rPr lang="fr-FR" sz="1800" dirty="0">
                <a:solidFill>
                  <a:schemeClr val="accent2">
                    <a:lumMod val="40000"/>
                    <a:lumOff val="60000"/>
                  </a:schemeClr>
                </a:solidFill>
              </a:rPr>
              <a:t>EMPRUNTE </a:t>
            </a:r>
            <a:r>
              <a:rPr lang="fr-FR" sz="1800" i="1" dirty="0">
                <a:solidFill>
                  <a:schemeClr val="accent2">
                    <a:lumMod val="40000"/>
                    <a:lumOff val="60000"/>
                  </a:schemeClr>
                </a:solidFill>
              </a:rPr>
              <a:t>DU BLOC N</a:t>
            </a:r>
          </a:p>
        </p:txBody>
      </p:sp>
      <p:cxnSp>
        <p:nvCxnSpPr>
          <p:cNvPr id="11" name="Connecteur droit avec flèche 10">
            <a:extLst>
              <a:ext uri="{FF2B5EF4-FFF2-40B4-BE49-F238E27FC236}">
                <a16:creationId xmlns:a16="http://schemas.microsoft.com/office/drawing/2014/main" id="{B9BCF3EB-FA3B-4FA2-B617-88A8BAFFE7B8}"/>
              </a:ext>
            </a:extLst>
          </p:cNvPr>
          <p:cNvCxnSpPr>
            <a:cxnSpLocks/>
          </p:cNvCxnSpPr>
          <p:nvPr/>
        </p:nvCxnSpPr>
        <p:spPr>
          <a:xfrm flipV="1">
            <a:off x="710926" y="1399982"/>
            <a:ext cx="2145833" cy="29100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08F649CA-AA12-42C5-9244-176F92C4CC02}"/>
              </a:ext>
            </a:extLst>
          </p:cNvPr>
          <p:cNvCxnSpPr>
            <a:cxnSpLocks/>
          </p:cNvCxnSpPr>
          <p:nvPr/>
        </p:nvCxnSpPr>
        <p:spPr>
          <a:xfrm flipV="1">
            <a:off x="5793177" y="1419169"/>
            <a:ext cx="2145833" cy="29100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23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88">
            <a:extLst>
              <a:ext uri="{FF2B5EF4-FFF2-40B4-BE49-F238E27FC236}">
                <a16:creationId xmlns:a16="http://schemas.microsoft.com/office/drawing/2014/main" id="{F1DB5CDB-C827-4689-804A-227DA6357031}"/>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Le minage et la </a:t>
            </a:r>
            <a:r>
              <a:rPr lang="fr-FR" dirty="0" err="1"/>
              <a:t>PoW</a:t>
            </a:r>
            <a:endParaRPr lang="fr-FR" dirty="0"/>
          </a:p>
        </p:txBody>
      </p:sp>
      <p:sp>
        <p:nvSpPr>
          <p:cNvPr id="5" name="Shape 88">
            <a:extLst>
              <a:ext uri="{FF2B5EF4-FFF2-40B4-BE49-F238E27FC236}">
                <a16:creationId xmlns:a16="http://schemas.microsoft.com/office/drawing/2014/main" id="{6ED3DA28-D4A9-4277-B3FC-C14C20CA9984}"/>
              </a:ext>
            </a:extLst>
          </p:cNvPr>
          <p:cNvSpPr txBox="1">
            <a:spLocks/>
          </p:cNvSpPr>
          <p:nvPr/>
        </p:nvSpPr>
        <p:spPr>
          <a:xfrm>
            <a:off x="822490" y="3355088"/>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Chaque mineur tente de trouver le prochain bloc</a:t>
            </a:r>
          </a:p>
        </p:txBody>
      </p:sp>
      <p:sp>
        <p:nvSpPr>
          <p:cNvPr id="6" name="Shape 88">
            <a:extLst>
              <a:ext uri="{FF2B5EF4-FFF2-40B4-BE49-F238E27FC236}">
                <a16:creationId xmlns:a16="http://schemas.microsoft.com/office/drawing/2014/main" id="{702128F0-5B70-4A43-8CD5-BCDFD2826D4F}"/>
              </a:ext>
            </a:extLst>
          </p:cNvPr>
          <p:cNvSpPr txBox="1">
            <a:spLocks/>
          </p:cNvSpPr>
          <p:nvPr/>
        </p:nvSpPr>
        <p:spPr>
          <a:xfrm>
            <a:off x="822490" y="1952057"/>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Ils cherchent a minimiser le </a:t>
            </a:r>
            <a:r>
              <a:rPr lang="fr-FR" sz="2200" dirty="0" err="1">
                <a:solidFill>
                  <a:schemeClr val="accent2"/>
                </a:solidFill>
              </a:rPr>
              <a:t>CapEx</a:t>
            </a:r>
            <a:r>
              <a:rPr lang="fr-FR" sz="2200" dirty="0">
                <a:solidFill>
                  <a:schemeClr val="accent2"/>
                </a:solidFill>
              </a:rPr>
              <a:t>/</a:t>
            </a:r>
            <a:r>
              <a:rPr lang="fr-FR" sz="2200" dirty="0" err="1">
                <a:solidFill>
                  <a:schemeClr val="accent2"/>
                </a:solidFill>
              </a:rPr>
              <a:t>OpEx</a:t>
            </a:r>
            <a:endParaRPr lang="fr-FR" sz="2200" dirty="0">
              <a:solidFill>
                <a:schemeClr val="accent2"/>
              </a:solidFill>
            </a:endParaRPr>
          </a:p>
        </p:txBody>
      </p:sp>
      <p:sp>
        <p:nvSpPr>
          <p:cNvPr id="8" name="Shape 88">
            <a:extLst>
              <a:ext uri="{FF2B5EF4-FFF2-40B4-BE49-F238E27FC236}">
                <a16:creationId xmlns:a16="http://schemas.microsoft.com/office/drawing/2014/main" id="{F118009F-0F6D-480B-A36A-3832615BE77C}"/>
              </a:ext>
            </a:extLst>
          </p:cNvPr>
          <p:cNvSpPr txBox="1">
            <a:spLocks/>
          </p:cNvSpPr>
          <p:nvPr/>
        </p:nvSpPr>
        <p:spPr>
          <a:xfrm>
            <a:off x="822490" y="3856988"/>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Il faut résoudre un défi pour prétendre à la récompense </a:t>
            </a:r>
          </a:p>
        </p:txBody>
      </p:sp>
      <p:sp>
        <p:nvSpPr>
          <p:cNvPr id="10" name="Shape 88">
            <a:extLst>
              <a:ext uri="{FF2B5EF4-FFF2-40B4-BE49-F238E27FC236}">
                <a16:creationId xmlns:a16="http://schemas.microsoft.com/office/drawing/2014/main" id="{5E0C1478-9714-4874-81CE-35095369FBC2}"/>
              </a:ext>
            </a:extLst>
          </p:cNvPr>
          <p:cNvSpPr txBox="1">
            <a:spLocks/>
          </p:cNvSpPr>
          <p:nvPr/>
        </p:nvSpPr>
        <p:spPr>
          <a:xfrm>
            <a:off x="822490" y="1443146"/>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Les mineurs sont attirés par la récompense</a:t>
            </a:r>
          </a:p>
        </p:txBody>
      </p:sp>
      <p:sp>
        <p:nvSpPr>
          <p:cNvPr id="11" name="Shape 88">
            <a:extLst>
              <a:ext uri="{FF2B5EF4-FFF2-40B4-BE49-F238E27FC236}">
                <a16:creationId xmlns:a16="http://schemas.microsoft.com/office/drawing/2014/main" id="{7F603C2B-E72B-42B9-B322-217D1225B0A2}"/>
              </a:ext>
            </a:extLst>
          </p:cNvPr>
          <p:cNvSpPr txBox="1">
            <a:spLocks/>
          </p:cNvSpPr>
          <p:nvPr/>
        </p:nvSpPr>
        <p:spPr>
          <a:xfrm>
            <a:off x="822490" y="941246"/>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Plus il y a de mineurs, plus la sécurité est grande</a:t>
            </a:r>
          </a:p>
        </p:txBody>
      </p:sp>
      <p:sp>
        <p:nvSpPr>
          <p:cNvPr id="12" name="Shape 88">
            <a:extLst>
              <a:ext uri="{FF2B5EF4-FFF2-40B4-BE49-F238E27FC236}">
                <a16:creationId xmlns:a16="http://schemas.microsoft.com/office/drawing/2014/main" id="{1C734072-6A67-428C-8426-B6B39EF2BD27}"/>
              </a:ext>
            </a:extLst>
          </p:cNvPr>
          <p:cNvSpPr txBox="1">
            <a:spLocks/>
          </p:cNvSpPr>
          <p:nvPr/>
        </p:nvSpPr>
        <p:spPr>
          <a:xfrm>
            <a:off x="822490" y="2453957"/>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200" dirty="0">
                <a:solidFill>
                  <a:schemeClr val="accent2"/>
                </a:solidFill>
              </a:rPr>
              <a:t>Plus il y a de mineurs, plus la difficulté augmente</a:t>
            </a:r>
          </a:p>
        </p:txBody>
      </p:sp>
      <p:cxnSp>
        <p:nvCxnSpPr>
          <p:cNvPr id="14" name="Connecteur droit 13">
            <a:extLst>
              <a:ext uri="{FF2B5EF4-FFF2-40B4-BE49-F238E27FC236}">
                <a16:creationId xmlns:a16="http://schemas.microsoft.com/office/drawing/2014/main" id="{C58793ED-9A31-4CD3-B801-53C4E298280E}"/>
              </a:ext>
            </a:extLst>
          </p:cNvPr>
          <p:cNvCxnSpPr>
            <a:cxnSpLocks/>
          </p:cNvCxnSpPr>
          <p:nvPr/>
        </p:nvCxnSpPr>
        <p:spPr>
          <a:xfrm flipV="1">
            <a:off x="3072713" y="3135337"/>
            <a:ext cx="2998573" cy="2242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7833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248972" y="773530"/>
            <a:ext cx="8646055" cy="1442717"/>
          </a:xfrm>
        </p:spPr>
        <p:txBody>
          <a:bodyPr/>
          <a:lstStyle/>
          <a:p>
            <a:r>
              <a:rPr lang="fr-FR" sz="1800" dirty="0"/>
              <a:t>Développeur / Alternant</a:t>
            </a:r>
          </a:p>
          <a:p>
            <a:r>
              <a:rPr lang="fr-FR" sz="1800" dirty="0"/>
              <a:t>MSP Microsoft</a:t>
            </a:r>
          </a:p>
          <a:p>
            <a:r>
              <a:rPr lang="fr-FR" sz="1800" dirty="0"/>
              <a:t>    </a:t>
            </a:r>
            <a:r>
              <a:rPr lang="fr-FR" sz="1800" dirty="0" err="1"/>
              <a:t>paulfasola</a:t>
            </a:r>
            <a:r>
              <a:rPr lang="fr-FR" sz="1800" dirty="0"/>
              <a:t>       </a:t>
            </a:r>
            <a:r>
              <a:rPr lang="fr-FR" sz="1800" dirty="0" err="1"/>
              <a:t>paulfasola</a:t>
            </a:r>
            <a:endParaRPr lang="fr-FR" sz="1800" dirty="0"/>
          </a:p>
          <a:p>
            <a:endParaRPr lang="fr-FR" sz="1800" dirty="0"/>
          </a:p>
          <a:p>
            <a:r>
              <a:rPr lang="fr-FR" sz="1800" dirty="0"/>
              <a:t>    </a:t>
            </a:r>
            <a:endParaRPr lang="fr-FR" dirty="0"/>
          </a:p>
        </p:txBody>
      </p:sp>
      <p:sp>
        <p:nvSpPr>
          <p:cNvPr id="3" name="Titre 2"/>
          <p:cNvSpPr>
            <a:spLocks noGrp="1"/>
          </p:cNvSpPr>
          <p:nvPr>
            <p:ph type="title"/>
          </p:nvPr>
        </p:nvSpPr>
        <p:spPr>
          <a:xfrm>
            <a:off x="432845" y="314227"/>
            <a:ext cx="8185500" cy="501900"/>
          </a:xfrm>
        </p:spPr>
        <p:txBody>
          <a:bodyPr/>
          <a:lstStyle/>
          <a:p>
            <a:r>
              <a:rPr lang="fr-FR" dirty="0"/>
              <a:t>Paul Fasola</a:t>
            </a:r>
          </a:p>
        </p:txBody>
      </p:sp>
      <p:pic>
        <p:nvPicPr>
          <p:cNvPr id="6" name="Shape 176"/>
          <p:cNvPicPr preferRelativeResize="0"/>
          <p:nvPr/>
        </p:nvPicPr>
        <p:blipFill>
          <a:blip r:embed="rId2">
            <a:alphaModFix/>
          </a:blip>
          <a:stretch>
            <a:fillRect/>
          </a:stretch>
        </p:blipFill>
        <p:spPr>
          <a:xfrm>
            <a:off x="4423651" y="298328"/>
            <a:ext cx="4096694" cy="4101834"/>
          </a:xfrm>
          <a:prstGeom prst="rect">
            <a:avLst/>
          </a:prstGeom>
          <a:noFill/>
          <a:ln>
            <a:noFill/>
          </a:ln>
        </p:spPr>
      </p:pic>
      <p:sp>
        <p:nvSpPr>
          <p:cNvPr id="7" name="Shape 177"/>
          <p:cNvSpPr txBox="1"/>
          <p:nvPr/>
        </p:nvSpPr>
        <p:spPr>
          <a:xfrm>
            <a:off x="4215318" y="1156237"/>
            <a:ext cx="1179000" cy="7797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sz="1600" b="1">
                <a:solidFill>
                  <a:srgbClr val="ADC90E"/>
                </a:solidFill>
                <a:latin typeface="Raleway"/>
                <a:ea typeface="Raleway"/>
                <a:cs typeface="Raleway"/>
                <a:sym typeface="Raleway"/>
              </a:rPr>
              <a:t>WEB</a:t>
            </a:r>
            <a:endParaRPr sz="1600" b="1">
              <a:solidFill>
                <a:srgbClr val="ADC90E"/>
              </a:solidFill>
              <a:latin typeface="Raleway"/>
              <a:ea typeface="Raleway"/>
              <a:cs typeface="Raleway"/>
              <a:sym typeface="Raleway"/>
            </a:endParaRPr>
          </a:p>
          <a:p>
            <a:pPr marL="0" lvl="0" indent="0" algn="ctr">
              <a:spcBef>
                <a:spcPts val="0"/>
              </a:spcBef>
              <a:spcAft>
                <a:spcPts val="0"/>
              </a:spcAft>
              <a:buNone/>
            </a:pPr>
            <a:r>
              <a:rPr lang="en-US" sz="800">
                <a:latin typeface="Raleway"/>
                <a:ea typeface="Raleway"/>
                <a:cs typeface="Raleway"/>
                <a:sym typeface="Raleway"/>
              </a:rPr>
              <a:t>Back-End</a:t>
            </a:r>
            <a:endParaRPr sz="800">
              <a:latin typeface="Raleway"/>
              <a:ea typeface="Raleway"/>
              <a:cs typeface="Raleway"/>
              <a:sym typeface="Raleway"/>
            </a:endParaRPr>
          </a:p>
          <a:p>
            <a:pPr marL="0" lvl="0" indent="0" algn="ctr">
              <a:spcBef>
                <a:spcPts val="0"/>
              </a:spcBef>
              <a:spcAft>
                <a:spcPts val="0"/>
              </a:spcAft>
              <a:buNone/>
            </a:pPr>
            <a:r>
              <a:rPr lang="en-US" sz="800">
                <a:latin typeface="Raleway"/>
                <a:ea typeface="Raleway"/>
                <a:cs typeface="Raleway"/>
                <a:sym typeface="Raleway"/>
              </a:rPr>
              <a:t>Front-End</a:t>
            </a:r>
            <a:endParaRPr sz="800">
              <a:latin typeface="Raleway"/>
              <a:ea typeface="Raleway"/>
              <a:cs typeface="Raleway"/>
              <a:sym typeface="Raleway"/>
            </a:endParaRPr>
          </a:p>
          <a:p>
            <a:pPr marL="0" lvl="0" indent="0" algn="ctr">
              <a:spcBef>
                <a:spcPts val="0"/>
              </a:spcBef>
              <a:spcAft>
                <a:spcPts val="0"/>
              </a:spcAft>
              <a:buNone/>
            </a:pPr>
            <a:r>
              <a:rPr lang="en-US" sz="800">
                <a:latin typeface="Raleway"/>
                <a:ea typeface="Raleway"/>
                <a:cs typeface="Raleway"/>
                <a:sym typeface="Raleway"/>
              </a:rPr>
              <a:t>Responsive Design</a:t>
            </a:r>
            <a:endParaRPr sz="800">
              <a:latin typeface="Raleway"/>
              <a:ea typeface="Raleway"/>
              <a:cs typeface="Raleway"/>
              <a:sym typeface="Raleway"/>
            </a:endParaRPr>
          </a:p>
        </p:txBody>
      </p:sp>
      <p:sp>
        <p:nvSpPr>
          <p:cNvPr id="8" name="Shape 178"/>
          <p:cNvSpPr txBox="1"/>
          <p:nvPr/>
        </p:nvSpPr>
        <p:spPr>
          <a:xfrm>
            <a:off x="5422606" y="449887"/>
            <a:ext cx="11790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ADC90E"/>
                </a:solidFill>
                <a:latin typeface="Raleway"/>
                <a:ea typeface="Raleway"/>
                <a:cs typeface="Raleway"/>
                <a:sym typeface="Raleway"/>
              </a:rPr>
              <a:t>MOBILE</a:t>
            </a:r>
            <a:endParaRPr sz="1600" b="1">
              <a:solidFill>
                <a:srgbClr val="ADC90E"/>
              </a:solidFill>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Conception</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Industrialisation</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Innovation</a:t>
            </a:r>
            <a:endParaRPr sz="800">
              <a:latin typeface="Raleway"/>
              <a:ea typeface="Raleway"/>
              <a:cs typeface="Raleway"/>
              <a:sym typeface="Raleway"/>
            </a:endParaRPr>
          </a:p>
        </p:txBody>
      </p:sp>
      <p:sp>
        <p:nvSpPr>
          <p:cNvPr id="9" name="Shape 179"/>
          <p:cNvSpPr txBox="1"/>
          <p:nvPr/>
        </p:nvSpPr>
        <p:spPr>
          <a:xfrm>
            <a:off x="6724093" y="794962"/>
            <a:ext cx="20061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solidFill>
                  <a:srgbClr val="ADC90E"/>
                </a:solidFill>
                <a:latin typeface="Raleway"/>
                <a:ea typeface="Raleway"/>
                <a:cs typeface="Raleway"/>
                <a:sym typeface="Raleway"/>
              </a:rPr>
              <a:t>CLOUD</a:t>
            </a:r>
            <a:endParaRPr sz="1600" b="1" dirty="0">
              <a:solidFill>
                <a:srgbClr val="ADC90E"/>
              </a:solidFill>
              <a:latin typeface="Raleway"/>
              <a:ea typeface="Raleway"/>
              <a:cs typeface="Raleway"/>
              <a:sym typeface="Raleway"/>
            </a:endParaRPr>
          </a:p>
          <a:p>
            <a:pPr marL="0" lvl="0" indent="0" algn="ctr" rtl="0">
              <a:spcBef>
                <a:spcPts val="0"/>
              </a:spcBef>
              <a:spcAft>
                <a:spcPts val="0"/>
              </a:spcAft>
              <a:buNone/>
            </a:pPr>
            <a:r>
              <a:rPr lang="en-US" sz="800" dirty="0">
                <a:latin typeface="Raleway"/>
                <a:ea typeface="Raleway"/>
                <a:cs typeface="Raleway"/>
                <a:sym typeface="Raleway"/>
              </a:rPr>
              <a:t>AWS / Azure</a:t>
            </a:r>
            <a:endParaRPr sz="800" dirty="0">
              <a:latin typeface="Raleway"/>
              <a:ea typeface="Raleway"/>
              <a:cs typeface="Raleway"/>
              <a:sym typeface="Raleway"/>
            </a:endParaRPr>
          </a:p>
          <a:p>
            <a:pPr marL="0" lvl="0" indent="0" algn="ctr" rtl="0">
              <a:spcBef>
                <a:spcPts val="0"/>
              </a:spcBef>
              <a:spcAft>
                <a:spcPts val="0"/>
              </a:spcAft>
              <a:buNone/>
            </a:pPr>
            <a:r>
              <a:rPr lang="en-US" sz="800" dirty="0">
                <a:latin typeface="Raleway"/>
                <a:ea typeface="Raleway"/>
                <a:cs typeface="Raleway"/>
                <a:sym typeface="Raleway"/>
              </a:rPr>
              <a:t>Conseil &amp; </a:t>
            </a:r>
            <a:r>
              <a:rPr lang="en-US" sz="800" dirty="0" err="1">
                <a:latin typeface="Raleway"/>
                <a:ea typeface="Raleway"/>
                <a:cs typeface="Raleway"/>
                <a:sym typeface="Raleway"/>
              </a:rPr>
              <a:t>Stratégie</a:t>
            </a:r>
            <a:r>
              <a:rPr lang="en-US" sz="800" dirty="0">
                <a:latin typeface="Raleway"/>
                <a:ea typeface="Raleway"/>
                <a:cs typeface="Raleway"/>
                <a:sym typeface="Raleway"/>
              </a:rPr>
              <a:t> Cloud</a:t>
            </a:r>
            <a:endParaRPr sz="800" dirty="0">
              <a:latin typeface="Raleway"/>
              <a:ea typeface="Raleway"/>
              <a:cs typeface="Raleway"/>
              <a:sym typeface="Raleway"/>
            </a:endParaRPr>
          </a:p>
          <a:p>
            <a:pPr marL="0" lvl="0" indent="0" algn="ctr" rtl="0">
              <a:spcBef>
                <a:spcPts val="0"/>
              </a:spcBef>
              <a:spcAft>
                <a:spcPts val="0"/>
              </a:spcAft>
              <a:buNone/>
            </a:pPr>
            <a:r>
              <a:rPr lang="en-US" sz="800" dirty="0">
                <a:latin typeface="Raleway"/>
                <a:ea typeface="Raleway"/>
                <a:cs typeface="Raleway"/>
                <a:sym typeface="Raleway"/>
              </a:rPr>
              <a:t>      </a:t>
            </a:r>
            <a:r>
              <a:rPr lang="en-US" sz="800" dirty="0" err="1">
                <a:latin typeface="Raleway"/>
                <a:ea typeface="Raleway"/>
                <a:cs typeface="Raleway"/>
                <a:sym typeface="Raleway"/>
              </a:rPr>
              <a:t>Accompagnement</a:t>
            </a:r>
            <a:r>
              <a:rPr lang="en-US" sz="800" dirty="0">
                <a:latin typeface="Raleway"/>
                <a:ea typeface="Raleway"/>
                <a:cs typeface="Raleway"/>
                <a:sym typeface="Raleway"/>
              </a:rPr>
              <a:t> de bout </a:t>
            </a:r>
            <a:r>
              <a:rPr lang="en-US" sz="800" dirty="0" err="1">
                <a:latin typeface="Raleway"/>
                <a:ea typeface="Raleway"/>
                <a:cs typeface="Raleway"/>
                <a:sym typeface="Raleway"/>
              </a:rPr>
              <a:t>en</a:t>
            </a:r>
            <a:r>
              <a:rPr lang="en-US" sz="800" dirty="0">
                <a:latin typeface="Raleway"/>
                <a:ea typeface="Raleway"/>
                <a:cs typeface="Raleway"/>
                <a:sym typeface="Raleway"/>
              </a:rPr>
              <a:t> bout</a:t>
            </a:r>
            <a:endParaRPr sz="800" dirty="0">
              <a:latin typeface="Raleway"/>
              <a:ea typeface="Raleway"/>
              <a:cs typeface="Raleway"/>
              <a:sym typeface="Raleway"/>
            </a:endParaRPr>
          </a:p>
        </p:txBody>
      </p:sp>
      <p:sp>
        <p:nvSpPr>
          <p:cNvPr id="10" name="Shape 180"/>
          <p:cNvSpPr txBox="1"/>
          <p:nvPr/>
        </p:nvSpPr>
        <p:spPr>
          <a:xfrm>
            <a:off x="7114493" y="1574662"/>
            <a:ext cx="20061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ADC90E"/>
                </a:solidFill>
                <a:latin typeface="Raleway"/>
                <a:ea typeface="Raleway"/>
                <a:cs typeface="Raleway"/>
                <a:sym typeface="Raleway"/>
              </a:rPr>
              <a:t>DEVOPS</a:t>
            </a:r>
            <a:endParaRPr sz="1600" b="1">
              <a:solidFill>
                <a:srgbClr val="ADC90E"/>
              </a:solidFill>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Collaboration</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Automatisation</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Industrialisation</a:t>
            </a:r>
            <a:endParaRPr sz="800">
              <a:latin typeface="Raleway"/>
              <a:ea typeface="Raleway"/>
              <a:cs typeface="Raleway"/>
              <a:sym typeface="Raleway"/>
            </a:endParaRPr>
          </a:p>
        </p:txBody>
      </p:sp>
      <p:sp>
        <p:nvSpPr>
          <p:cNvPr id="11" name="Shape 181"/>
          <p:cNvSpPr txBox="1"/>
          <p:nvPr/>
        </p:nvSpPr>
        <p:spPr>
          <a:xfrm>
            <a:off x="7040168" y="2402650"/>
            <a:ext cx="20061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solidFill>
                  <a:srgbClr val="ADC90E"/>
                </a:solidFill>
                <a:latin typeface="Raleway"/>
                <a:ea typeface="Raleway"/>
                <a:cs typeface="Raleway"/>
                <a:sym typeface="Raleway"/>
              </a:rPr>
              <a:t>DATA</a:t>
            </a:r>
            <a:endParaRPr sz="1600" b="1" dirty="0">
              <a:solidFill>
                <a:srgbClr val="ADC90E"/>
              </a:solidFill>
              <a:latin typeface="Raleway"/>
              <a:ea typeface="Raleway"/>
              <a:cs typeface="Raleway"/>
              <a:sym typeface="Raleway"/>
            </a:endParaRPr>
          </a:p>
          <a:p>
            <a:pPr marL="0" lvl="0" indent="0" algn="ctr" rtl="0">
              <a:spcBef>
                <a:spcPts val="0"/>
              </a:spcBef>
              <a:spcAft>
                <a:spcPts val="0"/>
              </a:spcAft>
              <a:buNone/>
            </a:pPr>
            <a:r>
              <a:rPr lang="en-US" sz="800" dirty="0">
                <a:latin typeface="Raleway"/>
                <a:ea typeface="Raleway"/>
                <a:cs typeface="Raleway"/>
                <a:sym typeface="Raleway"/>
              </a:rPr>
              <a:t>Base de </a:t>
            </a:r>
            <a:r>
              <a:rPr lang="en-US" sz="800" dirty="0" err="1">
                <a:latin typeface="Raleway"/>
                <a:ea typeface="Raleway"/>
                <a:cs typeface="Raleway"/>
                <a:sym typeface="Raleway"/>
              </a:rPr>
              <a:t>données</a:t>
            </a:r>
            <a:r>
              <a:rPr lang="en-US" sz="800" dirty="0">
                <a:latin typeface="Raleway"/>
                <a:ea typeface="Raleway"/>
                <a:cs typeface="Raleway"/>
                <a:sym typeface="Raleway"/>
              </a:rPr>
              <a:t> NoSQL</a:t>
            </a:r>
            <a:endParaRPr sz="800" dirty="0">
              <a:latin typeface="Raleway"/>
              <a:ea typeface="Raleway"/>
              <a:cs typeface="Raleway"/>
              <a:sym typeface="Raleway"/>
            </a:endParaRPr>
          </a:p>
          <a:p>
            <a:pPr marL="0" lvl="0" indent="0" algn="ctr" rtl="0">
              <a:spcBef>
                <a:spcPts val="0"/>
              </a:spcBef>
              <a:spcAft>
                <a:spcPts val="0"/>
              </a:spcAft>
              <a:buNone/>
            </a:pPr>
            <a:r>
              <a:rPr lang="en-US" sz="800" dirty="0">
                <a:latin typeface="Raleway"/>
                <a:ea typeface="Raleway"/>
                <a:cs typeface="Raleway"/>
                <a:sym typeface="Raleway"/>
              </a:rPr>
              <a:t>Architectures </a:t>
            </a:r>
            <a:r>
              <a:rPr lang="en-US" sz="800" dirty="0" err="1">
                <a:latin typeface="Raleway"/>
                <a:ea typeface="Raleway"/>
                <a:cs typeface="Raleway"/>
                <a:sym typeface="Raleway"/>
              </a:rPr>
              <a:t>distribuées</a:t>
            </a:r>
            <a:endParaRPr sz="800" dirty="0">
              <a:latin typeface="Raleway"/>
              <a:ea typeface="Raleway"/>
              <a:cs typeface="Raleway"/>
              <a:sym typeface="Raleway"/>
            </a:endParaRPr>
          </a:p>
          <a:p>
            <a:pPr marL="0" lvl="0" indent="0" algn="ctr" rtl="0">
              <a:spcBef>
                <a:spcPts val="0"/>
              </a:spcBef>
              <a:spcAft>
                <a:spcPts val="0"/>
              </a:spcAft>
              <a:buNone/>
            </a:pPr>
            <a:r>
              <a:rPr lang="en-US" sz="800" dirty="0">
                <a:latin typeface="Raleway"/>
                <a:ea typeface="Raleway"/>
                <a:cs typeface="Raleway"/>
                <a:sym typeface="Raleway"/>
              </a:rPr>
              <a:t>Machine Learning</a:t>
            </a:r>
            <a:endParaRPr sz="800" dirty="0">
              <a:latin typeface="Raleway"/>
              <a:ea typeface="Raleway"/>
              <a:cs typeface="Raleway"/>
              <a:sym typeface="Raleway"/>
            </a:endParaRPr>
          </a:p>
        </p:txBody>
      </p:sp>
      <p:sp>
        <p:nvSpPr>
          <p:cNvPr id="12" name="Shape 182"/>
          <p:cNvSpPr txBox="1"/>
          <p:nvPr/>
        </p:nvSpPr>
        <p:spPr>
          <a:xfrm>
            <a:off x="6363718" y="3230637"/>
            <a:ext cx="20061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ADC90E"/>
                </a:solidFill>
                <a:latin typeface="Raleway"/>
                <a:ea typeface="Raleway"/>
                <a:cs typeface="Raleway"/>
                <a:sym typeface="Raleway"/>
              </a:rPr>
              <a:t>ARCHITECTURE</a:t>
            </a:r>
            <a:endParaRPr sz="1600" b="1">
              <a:solidFill>
                <a:srgbClr val="ADC90E"/>
              </a:solidFill>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DDD</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Microservices</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Conception d’API</a:t>
            </a:r>
            <a:endParaRPr sz="800">
              <a:latin typeface="Raleway"/>
              <a:ea typeface="Raleway"/>
              <a:cs typeface="Raleway"/>
              <a:sym typeface="Raleway"/>
            </a:endParaRPr>
          </a:p>
        </p:txBody>
      </p:sp>
      <p:sp>
        <p:nvSpPr>
          <p:cNvPr id="13" name="Shape 183"/>
          <p:cNvSpPr txBox="1"/>
          <p:nvPr/>
        </p:nvSpPr>
        <p:spPr>
          <a:xfrm>
            <a:off x="4215318" y="3127262"/>
            <a:ext cx="20061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ADC90E"/>
                </a:solidFill>
                <a:latin typeface="Raleway"/>
                <a:ea typeface="Raleway"/>
                <a:cs typeface="Raleway"/>
                <a:sym typeface="Raleway"/>
              </a:rPr>
              <a:t>CRAFTSMANSHIP</a:t>
            </a:r>
            <a:endParaRPr sz="1600" b="1">
              <a:solidFill>
                <a:srgbClr val="ADC90E"/>
              </a:solidFill>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Clean Coding</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TDD et BDD</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DDD</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Code Refactoring</a:t>
            </a:r>
            <a:endParaRPr sz="800">
              <a:latin typeface="Raleway"/>
              <a:ea typeface="Raleway"/>
              <a:cs typeface="Raleway"/>
              <a:sym typeface="Raleway"/>
            </a:endParaRPr>
          </a:p>
        </p:txBody>
      </p:sp>
      <p:sp>
        <p:nvSpPr>
          <p:cNvPr id="14" name="Shape 184"/>
          <p:cNvSpPr txBox="1"/>
          <p:nvPr/>
        </p:nvSpPr>
        <p:spPr>
          <a:xfrm>
            <a:off x="3897718" y="2347562"/>
            <a:ext cx="1482300" cy="7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ADC90E"/>
                </a:solidFill>
                <a:latin typeface="Raleway"/>
                <a:ea typeface="Raleway"/>
                <a:cs typeface="Raleway"/>
                <a:sym typeface="Raleway"/>
              </a:rPr>
              <a:t>AGILITÉ</a:t>
            </a:r>
            <a:endParaRPr sz="1600" b="1">
              <a:solidFill>
                <a:srgbClr val="ADC90E"/>
              </a:solidFill>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Conception produit</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Coaching d’équipe</a:t>
            </a:r>
            <a:endParaRPr sz="800">
              <a:latin typeface="Raleway"/>
              <a:ea typeface="Raleway"/>
              <a:cs typeface="Raleway"/>
              <a:sym typeface="Raleway"/>
            </a:endParaRPr>
          </a:p>
          <a:p>
            <a:pPr marL="0" lvl="0" indent="0" algn="ctr" rtl="0">
              <a:spcBef>
                <a:spcPts val="0"/>
              </a:spcBef>
              <a:spcAft>
                <a:spcPts val="0"/>
              </a:spcAft>
              <a:buNone/>
            </a:pPr>
            <a:r>
              <a:rPr lang="en-US" sz="800">
                <a:latin typeface="Raleway"/>
                <a:ea typeface="Raleway"/>
                <a:cs typeface="Raleway"/>
                <a:sym typeface="Raleway"/>
              </a:rPr>
              <a:t>Implication client</a:t>
            </a:r>
            <a:endParaRPr sz="800">
              <a:latin typeface="Raleway"/>
              <a:ea typeface="Raleway"/>
              <a:cs typeface="Raleway"/>
              <a:sym typeface="Raleway"/>
            </a:endParaRPr>
          </a:p>
        </p:txBody>
      </p:sp>
      <p:sp>
        <p:nvSpPr>
          <p:cNvPr id="15" name="Shape 185"/>
          <p:cNvSpPr txBox="1"/>
          <p:nvPr/>
        </p:nvSpPr>
        <p:spPr>
          <a:xfrm>
            <a:off x="5468943" y="1802787"/>
            <a:ext cx="2006100" cy="109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latin typeface="Raleway"/>
                <a:ea typeface="Raleway"/>
                <a:cs typeface="Raleway"/>
                <a:sym typeface="Raleway"/>
              </a:rPr>
              <a:t>OFFRE </a:t>
            </a:r>
            <a:endParaRPr sz="2000" dirty="0">
              <a:latin typeface="Raleway"/>
              <a:ea typeface="Raleway"/>
              <a:cs typeface="Raleway"/>
              <a:sym typeface="Raleway"/>
            </a:endParaRPr>
          </a:p>
          <a:p>
            <a:pPr marL="0" lvl="0" indent="0" algn="ctr" rtl="0">
              <a:spcBef>
                <a:spcPts val="0"/>
              </a:spcBef>
              <a:spcAft>
                <a:spcPts val="0"/>
              </a:spcAft>
              <a:buNone/>
            </a:pPr>
            <a:r>
              <a:rPr lang="en-US" sz="2000" dirty="0">
                <a:latin typeface="Raleway"/>
                <a:ea typeface="Raleway"/>
                <a:cs typeface="Raleway"/>
                <a:sym typeface="Raleway"/>
              </a:rPr>
              <a:t>FULL STACK</a:t>
            </a:r>
            <a:endParaRPr sz="2000" dirty="0">
              <a:latin typeface="Raleway"/>
              <a:ea typeface="Raleway"/>
              <a:cs typeface="Raleway"/>
              <a:sym typeface="Raleway"/>
            </a:endParaRPr>
          </a:p>
          <a:p>
            <a:pPr marL="0" lvl="0" indent="0" algn="ctr" rtl="0">
              <a:spcBef>
                <a:spcPts val="0"/>
              </a:spcBef>
              <a:spcAft>
                <a:spcPts val="0"/>
              </a:spcAft>
              <a:buNone/>
            </a:pPr>
            <a:r>
              <a:rPr lang="en-US" dirty="0">
                <a:latin typeface="Raleway"/>
                <a:ea typeface="Raleway"/>
                <a:cs typeface="Raleway"/>
                <a:sym typeface="Raleway"/>
              </a:rPr>
              <a:t>Java / </a:t>
            </a:r>
            <a:r>
              <a:rPr lang="en-US" dirty="0" err="1">
                <a:latin typeface="Raleway"/>
                <a:ea typeface="Raleway"/>
                <a:cs typeface="Raleway"/>
                <a:sym typeface="Raleway"/>
              </a:rPr>
              <a:t>.Net</a:t>
            </a:r>
            <a:r>
              <a:rPr lang="en-US" dirty="0">
                <a:latin typeface="Raleway"/>
                <a:ea typeface="Raleway"/>
                <a:cs typeface="Raleway"/>
                <a:sym typeface="Raleway"/>
              </a:rPr>
              <a:t> / JS</a:t>
            </a:r>
            <a:endParaRPr dirty="0">
              <a:latin typeface="Raleway"/>
              <a:ea typeface="Raleway"/>
              <a:cs typeface="Raleway"/>
              <a:sym typeface="Raleway"/>
            </a:endParaRPr>
          </a:p>
        </p:txBody>
      </p:sp>
      <p:pic>
        <p:nvPicPr>
          <p:cNvPr id="19" name="Imag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250" y="2792500"/>
            <a:ext cx="2743200" cy="1666875"/>
          </a:xfrm>
          <a:prstGeom prst="rect">
            <a:avLst/>
          </a:prstGeom>
        </p:spPr>
      </p:pic>
      <p:pic>
        <p:nvPicPr>
          <p:cNvPr id="1028" name="Picture 4" descr="https://assets-cdn.github.com/images/modules/logos_page/GitHub-Mark.png">
            <a:extLst>
              <a:ext uri="{FF2B5EF4-FFF2-40B4-BE49-F238E27FC236}">
                <a16:creationId xmlns:a16="http://schemas.microsoft.com/office/drawing/2014/main" id="{DE7FEC0C-01ED-4123-A64F-FED8A11B9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0365" y="1859737"/>
            <a:ext cx="2095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Ã©sultat de recherche d'images pour &quot;twitter icon&quot;">
            <a:extLst>
              <a:ext uri="{FF2B5EF4-FFF2-40B4-BE49-F238E27FC236}">
                <a16:creationId xmlns:a16="http://schemas.microsoft.com/office/drawing/2014/main" id="{BA239955-3849-4002-A57F-276D87539D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350" y="1875205"/>
            <a:ext cx="347890" cy="182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9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A5DB6B5B-1F77-46EF-87CF-22AC03AD2FEA}"/>
              </a:ext>
            </a:extLst>
          </p:cNvPr>
          <p:cNvSpPr>
            <a:spLocks noGrp="1"/>
          </p:cNvSpPr>
          <p:nvPr>
            <p:ph type="sldNum" sz="quarter" idx="12"/>
          </p:nvPr>
        </p:nvSpPr>
        <p:spPr/>
        <p:txBody>
          <a:bodyPr/>
          <a:lstStyle/>
          <a:p>
            <a:endParaRPr lang="fr-FR" dirty="0"/>
          </a:p>
        </p:txBody>
      </p:sp>
      <p:sp>
        <p:nvSpPr>
          <p:cNvPr id="5" name="Shape 88">
            <a:extLst>
              <a:ext uri="{FF2B5EF4-FFF2-40B4-BE49-F238E27FC236}">
                <a16:creationId xmlns:a16="http://schemas.microsoft.com/office/drawing/2014/main" id="{7F6EFB9A-0843-4676-A6D7-1889CA868CF5}"/>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fr-FR" dirty="0"/>
          </a:p>
        </p:txBody>
      </p:sp>
      <p:sp>
        <p:nvSpPr>
          <p:cNvPr id="6" name="Shape 88">
            <a:extLst>
              <a:ext uri="{FF2B5EF4-FFF2-40B4-BE49-F238E27FC236}">
                <a16:creationId xmlns:a16="http://schemas.microsoft.com/office/drawing/2014/main" id="{6A048784-FA14-4ED0-A29F-07044D175D3D}"/>
              </a:ext>
            </a:extLst>
          </p:cNvPr>
          <p:cNvSpPr txBox="1">
            <a:spLocks/>
          </p:cNvSpPr>
          <p:nvPr/>
        </p:nvSpPr>
        <p:spPr>
          <a:xfrm>
            <a:off x="550642" y="28978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Les mineurs peuvent s’allier </a:t>
            </a:r>
            <a:r>
              <a:rPr lang="fr-FR" sz="2400" dirty="0" err="1">
                <a:solidFill>
                  <a:schemeClr val="accent2"/>
                </a:solidFill>
              </a:rPr>
              <a:t>entre-eux</a:t>
            </a:r>
            <a:endParaRPr lang="fr-FR" sz="2400" dirty="0">
              <a:solidFill>
                <a:schemeClr val="accent2"/>
              </a:solidFill>
            </a:endParaRPr>
          </a:p>
        </p:txBody>
      </p:sp>
      <p:cxnSp>
        <p:nvCxnSpPr>
          <p:cNvPr id="7" name="Connecteur droit 6">
            <a:extLst>
              <a:ext uri="{FF2B5EF4-FFF2-40B4-BE49-F238E27FC236}">
                <a16:creationId xmlns:a16="http://schemas.microsoft.com/office/drawing/2014/main" id="{96BF231E-0713-4DE8-BF00-F698B4255B7D}"/>
              </a:ext>
            </a:extLst>
          </p:cNvPr>
          <p:cNvCxnSpPr>
            <a:cxnSpLocks/>
          </p:cNvCxnSpPr>
          <p:nvPr/>
        </p:nvCxnSpPr>
        <p:spPr>
          <a:xfrm flipV="1">
            <a:off x="3069964" y="2610853"/>
            <a:ext cx="2998573" cy="22424"/>
          </a:xfrm>
          <a:prstGeom prst="line">
            <a:avLst/>
          </a:prstGeom>
        </p:spPr>
        <p:style>
          <a:lnRef idx="1">
            <a:schemeClr val="dk1"/>
          </a:lnRef>
          <a:fillRef idx="0">
            <a:schemeClr val="dk1"/>
          </a:fillRef>
          <a:effectRef idx="0">
            <a:schemeClr val="dk1"/>
          </a:effectRef>
          <a:fontRef idx="minor">
            <a:schemeClr val="tx1"/>
          </a:fontRef>
        </p:style>
      </p:cxnSp>
      <p:sp>
        <p:nvSpPr>
          <p:cNvPr id="8" name="Shape 88">
            <a:extLst>
              <a:ext uri="{FF2B5EF4-FFF2-40B4-BE49-F238E27FC236}">
                <a16:creationId xmlns:a16="http://schemas.microsoft.com/office/drawing/2014/main" id="{38787D25-8556-483C-9C2E-BA6CA2A6DA27}"/>
              </a:ext>
            </a:extLst>
          </p:cNvPr>
          <p:cNvSpPr txBox="1">
            <a:spLocks/>
          </p:cNvSpPr>
          <p:nvPr/>
        </p:nvSpPr>
        <p:spPr>
          <a:xfrm>
            <a:off x="550642" y="33997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Les nœuds actifs sont mal répartis dans le monde</a:t>
            </a:r>
          </a:p>
        </p:txBody>
      </p:sp>
      <p:sp>
        <p:nvSpPr>
          <p:cNvPr id="9" name="Shape 88">
            <a:extLst>
              <a:ext uri="{FF2B5EF4-FFF2-40B4-BE49-F238E27FC236}">
                <a16:creationId xmlns:a16="http://schemas.microsoft.com/office/drawing/2014/main" id="{49B03451-96BB-4B88-84BA-32B906206093}"/>
              </a:ext>
            </a:extLst>
          </p:cNvPr>
          <p:cNvSpPr txBox="1">
            <a:spLocks/>
          </p:cNvSpPr>
          <p:nvPr/>
        </p:nvSpPr>
        <p:spPr>
          <a:xfrm>
            <a:off x="550642" y="390165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accent2"/>
                </a:solidFill>
              </a:rPr>
              <a:t>Miner c’est gâcher de l’énergie</a:t>
            </a:r>
          </a:p>
        </p:txBody>
      </p:sp>
      <p:sp>
        <p:nvSpPr>
          <p:cNvPr id="10" name="Shape 88">
            <a:extLst>
              <a:ext uri="{FF2B5EF4-FFF2-40B4-BE49-F238E27FC236}">
                <a16:creationId xmlns:a16="http://schemas.microsoft.com/office/drawing/2014/main" id="{F8327D01-7062-4CFD-AC87-5DF94970EC3E}"/>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Le minage et la </a:t>
            </a:r>
            <a:r>
              <a:rPr lang="fr-FR" dirty="0" err="1"/>
              <a:t>PoW</a:t>
            </a:r>
            <a:endParaRPr lang="fr-FR" dirty="0"/>
          </a:p>
        </p:txBody>
      </p:sp>
      <p:sp>
        <p:nvSpPr>
          <p:cNvPr id="12" name="Shape 88">
            <a:extLst>
              <a:ext uri="{FF2B5EF4-FFF2-40B4-BE49-F238E27FC236}">
                <a16:creationId xmlns:a16="http://schemas.microsoft.com/office/drawing/2014/main" id="{C3D736CD-F330-461F-8161-50966A61421C}"/>
              </a:ext>
            </a:extLst>
          </p:cNvPr>
          <p:cNvSpPr txBox="1">
            <a:spLocks/>
          </p:cNvSpPr>
          <p:nvPr/>
        </p:nvSpPr>
        <p:spPr>
          <a:xfrm>
            <a:off x="735993" y="100383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tx1"/>
                </a:solidFill>
              </a:rPr>
              <a:t>Aparté : le défi de la </a:t>
            </a:r>
            <a:r>
              <a:rPr lang="fr-FR" sz="2400" dirty="0" err="1">
                <a:solidFill>
                  <a:schemeClr val="tx1"/>
                </a:solidFill>
              </a:rPr>
              <a:t>PoW</a:t>
            </a:r>
            <a:endParaRPr lang="fr-FR" sz="2400" dirty="0">
              <a:solidFill>
                <a:schemeClr val="tx1"/>
              </a:solidFill>
            </a:endParaRPr>
          </a:p>
        </p:txBody>
      </p:sp>
      <p:sp>
        <p:nvSpPr>
          <p:cNvPr id="13" name="Shape 88">
            <a:extLst>
              <a:ext uri="{FF2B5EF4-FFF2-40B4-BE49-F238E27FC236}">
                <a16:creationId xmlns:a16="http://schemas.microsoft.com/office/drawing/2014/main" id="{16C74C4A-63E1-41B4-B068-0CA38577B415}"/>
              </a:ext>
            </a:extLst>
          </p:cNvPr>
          <p:cNvSpPr txBox="1">
            <a:spLocks/>
          </p:cNvSpPr>
          <p:nvPr/>
        </p:nvSpPr>
        <p:spPr>
          <a:xfrm>
            <a:off x="1209669" y="150814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Hash( nonce + hash(a-1) + </a:t>
            </a:r>
            <a:r>
              <a:rPr lang="fr-FR" sz="2400" dirty="0" err="1"/>
              <a:t>mrkl</a:t>
            </a:r>
            <a:r>
              <a:rPr lang="fr-FR" sz="2400" dirty="0"/>
              <a:t>(</a:t>
            </a:r>
            <a:r>
              <a:rPr lang="fr-FR" sz="2400" dirty="0" err="1"/>
              <a:t>tx</a:t>
            </a:r>
            <a:r>
              <a:rPr lang="fr-FR" sz="2400" dirty="0"/>
              <a:t>) ) &lt; </a:t>
            </a:r>
            <a:r>
              <a:rPr lang="fr-FR" sz="2400" dirty="0" err="1"/>
              <a:t>difficulty</a:t>
            </a:r>
            <a:endParaRPr lang="fr-FR" sz="2400" dirty="0"/>
          </a:p>
        </p:txBody>
      </p:sp>
      <p:sp>
        <p:nvSpPr>
          <p:cNvPr id="14" name="Shape 88">
            <a:extLst>
              <a:ext uri="{FF2B5EF4-FFF2-40B4-BE49-F238E27FC236}">
                <a16:creationId xmlns:a16="http://schemas.microsoft.com/office/drawing/2014/main" id="{A0B929E2-ED29-4CE9-B831-8DCB882FF01A}"/>
              </a:ext>
            </a:extLst>
          </p:cNvPr>
          <p:cNvSpPr txBox="1">
            <a:spLocks/>
          </p:cNvSpPr>
          <p:nvPr/>
        </p:nvSpPr>
        <p:spPr>
          <a:xfrm>
            <a:off x="1209669" y="1891639"/>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=&gt; Difficile à résoudre, facile à vérifier !</a:t>
            </a:r>
          </a:p>
        </p:txBody>
      </p:sp>
    </p:spTree>
    <p:extLst>
      <p:ext uri="{BB962C8B-B14F-4D97-AF65-F5344CB8AC3E}">
        <p14:creationId xmlns:p14="http://schemas.microsoft.com/office/powerpoint/2010/main" val="219840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2" grpId="0"/>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r>
              <a:rPr lang="fr-FR" dirty="0"/>
              <a:t>Le dilemme de l’oncle</a:t>
            </a:r>
          </a:p>
        </p:txBody>
      </p:sp>
      <p:sp>
        <p:nvSpPr>
          <p:cNvPr id="29" name="Rectangle 28">
            <a:extLst>
              <a:ext uri="{FF2B5EF4-FFF2-40B4-BE49-F238E27FC236}">
                <a16:creationId xmlns:a16="http://schemas.microsoft.com/office/drawing/2014/main" id="{F86A5AAC-FAC7-450E-ACD1-46351D548D54}"/>
              </a:ext>
            </a:extLst>
          </p:cNvPr>
          <p:cNvSpPr/>
          <p:nvPr/>
        </p:nvSpPr>
        <p:spPr>
          <a:xfrm>
            <a:off x="1508760" y="282856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60F38730-914E-4F5F-8FCD-924AB2979772}"/>
              </a:ext>
            </a:extLst>
          </p:cNvPr>
          <p:cNvSpPr/>
          <p:nvPr/>
        </p:nvSpPr>
        <p:spPr>
          <a:xfrm rot="5400000">
            <a:off x="1143000" y="2687596"/>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68BCDE3A-C0E8-4FBA-B291-B4D227AAC959}"/>
              </a:ext>
            </a:extLst>
          </p:cNvPr>
          <p:cNvSpPr/>
          <p:nvPr/>
        </p:nvSpPr>
        <p:spPr>
          <a:xfrm>
            <a:off x="2606040" y="282856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4744DCB5-8EB0-4D3A-9192-760E3950CBD5}"/>
              </a:ext>
            </a:extLst>
          </p:cNvPr>
          <p:cNvSpPr/>
          <p:nvPr/>
        </p:nvSpPr>
        <p:spPr>
          <a:xfrm rot="5400000">
            <a:off x="2240280" y="2687596"/>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59700D9E-06C8-4278-8081-0D0ACBE80ACD}"/>
              </a:ext>
            </a:extLst>
          </p:cNvPr>
          <p:cNvSpPr/>
          <p:nvPr/>
        </p:nvSpPr>
        <p:spPr>
          <a:xfrm rot="5400000">
            <a:off x="3337560" y="2674938"/>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459D7537-6A49-451C-A7FC-2FBC8A977D20}"/>
              </a:ext>
            </a:extLst>
          </p:cNvPr>
          <p:cNvSpPr/>
          <p:nvPr/>
        </p:nvSpPr>
        <p:spPr>
          <a:xfrm rot="5400000">
            <a:off x="4343400" y="1910357"/>
            <a:ext cx="45719" cy="86868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986CCE62-15FD-4038-9EB0-114FED77A02B}"/>
              </a:ext>
            </a:extLst>
          </p:cNvPr>
          <p:cNvSpPr/>
          <p:nvPr/>
        </p:nvSpPr>
        <p:spPr>
          <a:xfrm>
            <a:off x="3886200" y="2321836"/>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A3939CA4-A3AD-47F2-91D6-1E332F9759A3}"/>
              </a:ext>
            </a:extLst>
          </p:cNvPr>
          <p:cNvSpPr/>
          <p:nvPr/>
        </p:nvSpPr>
        <p:spPr>
          <a:xfrm>
            <a:off x="3703320" y="2815908"/>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1D06491D-731F-4DFE-A2AE-27D269DEF376}"/>
              </a:ext>
            </a:extLst>
          </p:cNvPr>
          <p:cNvSpPr/>
          <p:nvPr/>
        </p:nvSpPr>
        <p:spPr>
          <a:xfrm>
            <a:off x="4800600" y="216562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C3F4E70A-6876-45B5-8E14-47C2AC1F0294}"/>
              </a:ext>
            </a:extLst>
          </p:cNvPr>
          <p:cNvSpPr/>
          <p:nvPr/>
        </p:nvSpPr>
        <p:spPr>
          <a:xfrm rot="5400000">
            <a:off x="4434840" y="2687596"/>
            <a:ext cx="45719"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D86DC826-DADC-41CA-A076-9BDA2C4523EC}"/>
              </a:ext>
            </a:extLst>
          </p:cNvPr>
          <p:cNvSpPr/>
          <p:nvPr/>
        </p:nvSpPr>
        <p:spPr>
          <a:xfrm>
            <a:off x="4800600" y="282856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AC749CCE-3181-4E2F-AEFB-D78C01EF45C1}"/>
              </a:ext>
            </a:extLst>
          </p:cNvPr>
          <p:cNvSpPr/>
          <p:nvPr/>
        </p:nvSpPr>
        <p:spPr>
          <a:xfrm>
            <a:off x="3618880" y="2055754"/>
            <a:ext cx="626076" cy="59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5911A147-DE6E-49BF-A740-D6B50AA049B9}"/>
              </a:ext>
            </a:extLst>
          </p:cNvPr>
          <p:cNvSpPr txBox="1"/>
          <p:nvPr/>
        </p:nvSpPr>
        <p:spPr>
          <a:xfrm>
            <a:off x="3407405" y="1763330"/>
            <a:ext cx="591829" cy="307777"/>
          </a:xfrm>
          <a:prstGeom prst="rect">
            <a:avLst/>
          </a:prstGeom>
          <a:noFill/>
        </p:spPr>
        <p:txBody>
          <a:bodyPr wrap="none" rtlCol="0">
            <a:spAutoFit/>
          </a:bodyPr>
          <a:lstStyle/>
          <a:p>
            <a:r>
              <a:rPr lang="fr-FR" dirty="0"/>
              <a:t>Fork!</a:t>
            </a:r>
          </a:p>
        </p:txBody>
      </p:sp>
      <p:sp>
        <p:nvSpPr>
          <p:cNvPr id="20" name="ZoneTexte 19">
            <a:extLst>
              <a:ext uri="{FF2B5EF4-FFF2-40B4-BE49-F238E27FC236}">
                <a16:creationId xmlns:a16="http://schemas.microsoft.com/office/drawing/2014/main" id="{F13C379E-AEC6-4EDE-8F27-32A99E964DD5}"/>
              </a:ext>
            </a:extLst>
          </p:cNvPr>
          <p:cNvSpPr txBox="1"/>
          <p:nvPr/>
        </p:nvSpPr>
        <p:spPr>
          <a:xfrm>
            <a:off x="1517280" y="3526947"/>
            <a:ext cx="313414"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11</a:t>
            </a:r>
          </a:p>
        </p:txBody>
      </p:sp>
      <p:sp>
        <p:nvSpPr>
          <p:cNvPr id="21" name="ZoneTexte 20">
            <a:extLst>
              <a:ext uri="{FF2B5EF4-FFF2-40B4-BE49-F238E27FC236}">
                <a16:creationId xmlns:a16="http://schemas.microsoft.com/office/drawing/2014/main" id="{359580C1-7E77-4183-A9A4-292CDF1DB6A1}"/>
              </a:ext>
            </a:extLst>
          </p:cNvPr>
          <p:cNvSpPr txBox="1"/>
          <p:nvPr/>
        </p:nvSpPr>
        <p:spPr>
          <a:xfrm>
            <a:off x="1329283" y="3328956"/>
            <a:ext cx="756938"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0xb9a0e</a:t>
            </a:r>
          </a:p>
        </p:txBody>
      </p:sp>
      <p:sp>
        <p:nvSpPr>
          <p:cNvPr id="22" name="ZoneTexte 21">
            <a:extLst>
              <a:ext uri="{FF2B5EF4-FFF2-40B4-BE49-F238E27FC236}">
                <a16:creationId xmlns:a16="http://schemas.microsoft.com/office/drawing/2014/main" id="{E0B454D4-4543-426E-A411-659327D954BE}"/>
              </a:ext>
            </a:extLst>
          </p:cNvPr>
          <p:cNvSpPr txBox="1"/>
          <p:nvPr/>
        </p:nvSpPr>
        <p:spPr>
          <a:xfrm>
            <a:off x="2665306" y="3526947"/>
            <a:ext cx="331471"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2</a:t>
            </a:r>
          </a:p>
        </p:txBody>
      </p:sp>
      <p:sp>
        <p:nvSpPr>
          <p:cNvPr id="23" name="ZoneTexte 22">
            <a:extLst>
              <a:ext uri="{FF2B5EF4-FFF2-40B4-BE49-F238E27FC236}">
                <a16:creationId xmlns:a16="http://schemas.microsoft.com/office/drawing/2014/main" id="{49EA956E-B672-41E9-B58B-739B73BDD7FC}"/>
              </a:ext>
            </a:extLst>
          </p:cNvPr>
          <p:cNvSpPr txBox="1"/>
          <p:nvPr/>
        </p:nvSpPr>
        <p:spPr>
          <a:xfrm>
            <a:off x="3765179" y="3526947"/>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3</a:t>
            </a:r>
          </a:p>
        </p:txBody>
      </p:sp>
      <p:sp>
        <p:nvSpPr>
          <p:cNvPr id="24" name="ZoneTexte 23">
            <a:extLst>
              <a:ext uri="{FF2B5EF4-FFF2-40B4-BE49-F238E27FC236}">
                <a16:creationId xmlns:a16="http://schemas.microsoft.com/office/drawing/2014/main" id="{38AB4AA1-327F-4CF2-BCBB-48CE7E420395}"/>
              </a:ext>
            </a:extLst>
          </p:cNvPr>
          <p:cNvSpPr txBox="1"/>
          <p:nvPr/>
        </p:nvSpPr>
        <p:spPr>
          <a:xfrm>
            <a:off x="2430287" y="3316298"/>
            <a:ext cx="813043"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0x71e01a</a:t>
            </a:r>
          </a:p>
        </p:txBody>
      </p:sp>
      <p:sp>
        <p:nvSpPr>
          <p:cNvPr id="25" name="ZoneTexte 24">
            <a:extLst>
              <a:ext uri="{FF2B5EF4-FFF2-40B4-BE49-F238E27FC236}">
                <a16:creationId xmlns:a16="http://schemas.microsoft.com/office/drawing/2014/main" id="{A201B0E3-41BA-450F-9DD8-B3EF223628EC}"/>
              </a:ext>
            </a:extLst>
          </p:cNvPr>
          <p:cNvSpPr txBox="1"/>
          <p:nvPr/>
        </p:nvSpPr>
        <p:spPr>
          <a:xfrm>
            <a:off x="3517478" y="3327357"/>
            <a:ext cx="821059"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0x0292eb</a:t>
            </a:r>
          </a:p>
        </p:txBody>
      </p:sp>
      <p:sp>
        <p:nvSpPr>
          <p:cNvPr id="26" name="ZoneTexte 25">
            <a:extLst>
              <a:ext uri="{FF2B5EF4-FFF2-40B4-BE49-F238E27FC236}">
                <a16:creationId xmlns:a16="http://schemas.microsoft.com/office/drawing/2014/main" id="{E53DAA90-3B8D-41D3-89BC-3CAB0C5E7BCE}"/>
              </a:ext>
            </a:extLst>
          </p:cNvPr>
          <p:cNvSpPr txBox="1"/>
          <p:nvPr/>
        </p:nvSpPr>
        <p:spPr>
          <a:xfrm>
            <a:off x="4558727" y="3327357"/>
            <a:ext cx="817853"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0x045eeb</a:t>
            </a:r>
          </a:p>
        </p:txBody>
      </p:sp>
      <p:sp>
        <p:nvSpPr>
          <p:cNvPr id="27" name="Rectangle 26">
            <a:extLst>
              <a:ext uri="{FF2B5EF4-FFF2-40B4-BE49-F238E27FC236}">
                <a16:creationId xmlns:a16="http://schemas.microsoft.com/office/drawing/2014/main" id="{F22ED1F8-C322-41F4-AE74-64D5C4620EB0}"/>
              </a:ext>
            </a:extLst>
          </p:cNvPr>
          <p:cNvSpPr/>
          <p:nvPr/>
        </p:nvSpPr>
        <p:spPr>
          <a:xfrm rot="5400000">
            <a:off x="5623560" y="1918643"/>
            <a:ext cx="45719" cy="86868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C8FB5A26-C456-4FF2-A3DF-12DC8BB18B7F}"/>
              </a:ext>
            </a:extLst>
          </p:cNvPr>
          <p:cNvSpPr/>
          <p:nvPr/>
        </p:nvSpPr>
        <p:spPr>
          <a:xfrm>
            <a:off x="6080760" y="2150695"/>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3" name="Ellipse 32">
            <a:extLst>
              <a:ext uri="{FF2B5EF4-FFF2-40B4-BE49-F238E27FC236}">
                <a16:creationId xmlns:a16="http://schemas.microsoft.com/office/drawing/2014/main" id="{9B018596-FBE9-4BE4-AAD3-A88CD6020016}"/>
              </a:ext>
            </a:extLst>
          </p:cNvPr>
          <p:cNvSpPr/>
          <p:nvPr/>
        </p:nvSpPr>
        <p:spPr>
          <a:xfrm>
            <a:off x="4693302" y="2733983"/>
            <a:ext cx="626076" cy="59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a:extLst>
              <a:ext uri="{FF2B5EF4-FFF2-40B4-BE49-F238E27FC236}">
                <a16:creationId xmlns:a16="http://schemas.microsoft.com/office/drawing/2014/main" id="{DFC6A20A-A263-4AAA-B381-AE00F3ACEC02}"/>
              </a:ext>
            </a:extLst>
          </p:cNvPr>
          <p:cNvSpPr txBox="1"/>
          <p:nvPr/>
        </p:nvSpPr>
        <p:spPr>
          <a:xfrm>
            <a:off x="5350504" y="3173468"/>
            <a:ext cx="853119" cy="307777"/>
          </a:xfrm>
          <a:prstGeom prst="rect">
            <a:avLst/>
          </a:prstGeom>
          <a:noFill/>
        </p:spPr>
        <p:txBody>
          <a:bodyPr wrap="none" rtlCol="0">
            <a:spAutoFit/>
          </a:bodyPr>
          <a:lstStyle/>
          <a:p>
            <a:r>
              <a:rPr lang="fr-FR" dirty="0"/>
              <a:t>Oncle </a:t>
            </a:r>
            <a:r>
              <a:rPr lang="fr-FR" dirty="0">
                <a:sym typeface="Wingdings" panose="05000000000000000000" pitchFamily="2" charset="2"/>
              </a:rPr>
              <a:t></a:t>
            </a:r>
            <a:endParaRPr lang="fr-FR" dirty="0"/>
          </a:p>
        </p:txBody>
      </p:sp>
      <p:sp>
        <p:nvSpPr>
          <p:cNvPr id="35" name="ZoneTexte 34">
            <a:extLst>
              <a:ext uri="{FF2B5EF4-FFF2-40B4-BE49-F238E27FC236}">
                <a16:creationId xmlns:a16="http://schemas.microsoft.com/office/drawing/2014/main" id="{D925F501-0C0E-419B-8F22-D31A61297102}"/>
              </a:ext>
            </a:extLst>
          </p:cNvPr>
          <p:cNvSpPr txBox="1"/>
          <p:nvPr/>
        </p:nvSpPr>
        <p:spPr>
          <a:xfrm>
            <a:off x="4839600" y="3548801"/>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4</a:t>
            </a:r>
          </a:p>
        </p:txBody>
      </p:sp>
      <p:sp>
        <p:nvSpPr>
          <p:cNvPr id="36" name="ZoneTexte 35">
            <a:extLst>
              <a:ext uri="{FF2B5EF4-FFF2-40B4-BE49-F238E27FC236}">
                <a16:creationId xmlns:a16="http://schemas.microsoft.com/office/drawing/2014/main" id="{033A6B47-1903-4D0B-8CF3-E590BE985DC2}"/>
              </a:ext>
            </a:extLst>
          </p:cNvPr>
          <p:cNvSpPr txBox="1"/>
          <p:nvPr/>
        </p:nvSpPr>
        <p:spPr>
          <a:xfrm>
            <a:off x="4851414" y="1754185"/>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4</a:t>
            </a:r>
          </a:p>
        </p:txBody>
      </p:sp>
      <p:sp>
        <p:nvSpPr>
          <p:cNvPr id="37" name="ZoneTexte 36">
            <a:extLst>
              <a:ext uri="{FF2B5EF4-FFF2-40B4-BE49-F238E27FC236}">
                <a16:creationId xmlns:a16="http://schemas.microsoft.com/office/drawing/2014/main" id="{5B7C8852-04D0-4265-BD13-4DD6E7C518AA}"/>
              </a:ext>
            </a:extLst>
          </p:cNvPr>
          <p:cNvSpPr txBox="1"/>
          <p:nvPr/>
        </p:nvSpPr>
        <p:spPr>
          <a:xfrm>
            <a:off x="6111261" y="1738058"/>
            <a:ext cx="333479"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5</a:t>
            </a:r>
          </a:p>
        </p:txBody>
      </p:sp>
      <p:sp>
        <p:nvSpPr>
          <p:cNvPr id="38" name="ZoneTexte 37">
            <a:extLst>
              <a:ext uri="{FF2B5EF4-FFF2-40B4-BE49-F238E27FC236}">
                <a16:creationId xmlns:a16="http://schemas.microsoft.com/office/drawing/2014/main" id="{001CCEF2-BEDB-4CF3-846F-56185E7A422F}"/>
              </a:ext>
            </a:extLst>
          </p:cNvPr>
          <p:cNvSpPr txBox="1"/>
          <p:nvPr/>
        </p:nvSpPr>
        <p:spPr>
          <a:xfrm>
            <a:off x="4599817" y="1549203"/>
            <a:ext cx="814647"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0x5744ae</a:t>
            </a:r>
          </a:p>
        </p:txBody>
      </p:sp>
      <p:sp>
        <p:nvSpPr>
          <p:cNvPr id="39" name="ZoneTexte 38">
            <a:extLst>
              <a:ext uri="{FF2B5EF4-FFF2-40B4-BE49-F238E27FC236}">
                <a16:creationId xmlns:a16="http://schemas.microsoft.com/office/drawing/2014/main" id="{CA1F8BB5-C933-4076-98C0-DB2CB05C488A}"/>
              </a:ext>
            </a:extLst>
          </p:cNvPr>
          <p:cNvSpPr txBox="1"/>
          <p:nvPr/>
        </p:nvSpPr>
        <p:spPr>
          <a:xfrm>
            <a:off x="5757827" y="1549203"/>
            <a:ext cx="891591"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0x57001ae</a:t>
            </a:r>
          </a:p>
        </p:txBody>
      </p:sp>
      <p:sp>
        <p:nvSpPr>
          <p:cNvPr id="40" name="Rectangle 39">
            <a:extLst>
              <a:ext uri="{FF2B5EF4-FFF2-40B4-BE49-F238E27FC236}">
                <a16:creationId xmlns:a16="http://schemas.microsoft.com/office/drawing/2014/main" id="{96C44404-6578-4FBC-BC8F-E210821AC67B}"/>
              </a:ext>
            </a:extLst>
          </p:cNvPr>
          <p:cNvSpPr/>
          <p:nvPr/>
        </p:nvSpPr>
        <p:spPr>
          <a:xfrm>
            <a:off x="404759" y="2828566"/>
            <a:ext cx="411480" cy="403860"/>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1" name="Rectangle 40">
            <a:extLst>
              <a:ext uri="{FF2B5EF4-FFF2-40B4-BE49-F238E27FC236}">
                <a16:creationId xmlns:a16="http://schemas.microsoft.com/office/drawing/2014/main" id="{223478CF-5247-4B7F-B1A9-4F2C7981E6E2}"/>
              </a:ext>
            </a:extLst>
          </p:cNvPr>
          <p:cNvSpPr/>
          <p:nvPr/>
        </p:nvSpPr>
        <p:spPr>
          <a:xfrm rot="5400000">
            <a:off x="168230" y="2823547"/>
            <a:ext cx="45719" cy="41389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2" name="ZoneTexte 41">
            <a:extLst>
              <a:ext uri="{FF2B5EF4-FFF2-40B4-BE49-F238E27FC236}">
                <a16:creationId xmlns:a16="http://schemas.microsoft.com/office/drawing/2014/main" id="{C2067C22-951A-42BB-9495-A7422C6CB54E}"/>
              </a:ext>
            </a:extLst>
          </p:cNvPr>
          <p:cNvSpPr txBox="1"/>
          <p:nvPr/>
        </p:nvSpPr>
        <p:spPr>
          <a:xfrm>
            <a:off x="21652" y="2668151"/>
            <a:ext cx="413896" cy="307777"/>
          </a:xfrm>
          <a:prstGeom prst="rect">
            <a:avLst/>
          </a:prstGeom>
          <a:noFill/>
        </p:spPr>
        <p:txBody>
          <a:bodyPr wrap="none" rtlCol="0">
            <a:spAutoFit/>
          </a:bodyPr>
          <a:lstStyle/>
          <a:p>
            <a:r>
              <a:rPr lang="fr-FR" dirty="0"/>
              <a:t>… </a:t>
            </a:r>
          </a:p>
        </p:txBody>
      </p:sp>
      <p:sp>
        <p:nvSpPr>
          <p:cNvPr id="43" name="ZoneTexte 42">
            <a:extLst>
              <a:ext uri="{FF2B5EF4-FFF2-40B4-BE49-F238E27FC236}">
                <a16:creationId xmlns:a16="http://schemas.microsoft.com/office/drawing/2014/main" id="{25E04C9D-4A88-476D-8F73-0634001F3C1F}"/>
              </a:ext>
            </a:extLst>
          </p:cNvPr>
          <p:cNvSpPr txBox="1"/>
          <p:nvPr/>
        </p:nvSpPr>
        <p:spPr>
          <a:xfrm>
            <a:off x="424010" y="3523653"/>
            <a:ext cx="343718" cy="276999"/>
          </a:xfrm>
          <a:prstGeom prst="rect">
            <a:avLst/>
          </a:prstGeom>
          <a:noFill/>
        </p:spPr>
        <p:txBody>
          <a:bodyPr wrap="square" rtlCol="0">
            <a:spAutoFit/>
          </a:bodyPr>
          <a:lstStyle/>
          <a:p>
            <a:r>
              <a:rPr lang="fr-FR" sz="1200" dirty="0">
                <a:solidFill>
                  <a:schemeClr val="bg1">
                    <a:lumMod val="75000"/>
                  </a:schemeClr>
                </a:solidFill>
                <a:latin typeface="Raleway" panose="020B0604020202020204" charset="0"/>
              </a:rPr>
              <a:t>10</a:t>
            </a:r>
          </a:p>
        </p:txBody>
      </p:sp>
      <p:sp>
        <p:nvSpPr>
          <p:cNvPr id="44" name="ZoneTexte 43">
            <a:extLst>
              <a:ext uri="{FF2B5EF4-FFF2-40B4-BE49-F238E27FC236}">
                <a16:creationId xmlns:a16="http://schemas.microsoft.com/office/drawing/2014/main" id="{F0E22F3C-2CF5-4242-9C7D-61DE76BECB06}"/>
              </a:ext>
            </a:extLst>
          </p:cNvPr>
          <p:cNvSpPr txBox="1"/>
          <p:nvPr/>
        </p:nvSpPr>
        <p:spPr>
          <a:xfrm>
            <a:off x="239641" y="3280691"/>
            <a:ext cx="756938"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0xb9a0e</a:t>
            </a:r>
          </a:p>
        </p:txBody>
      </p:sp>
    </p:spTree>
    <p:extLst>
      <p:ext uri="{BB962C8B-B14F-4D97-AF65-F5344CB8AC3E}">
        <p14:creationId xmlns:p14="http://schemas.microsoft.com/office/powerpoint/2010/main" val="187730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27" grpId="0" animBg="1"/>
      <p:bldP spid="28" grpId="0" animBg="1"/>
      <p:bldP spid="33" grpId="0" animBg="1"/>
      <p:bldP spid="34" grpId="0"/>
      <p:bldP spid="37" grpId="0"/>
      <p:bldP spid="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55" name="Rectangle 54">
            <a:extLst>
              <a:ext uri="{FF2B5EF4-FFF2-40B4-BE49-F238E27FC236}">
                <a16:creationId xmlns:a16="http://schemas.microsoft.com/office/drawing/2014/main" id="{CD9A5CE1-CD54-4EA9-8823-34BD0553AFBC}"/>
              </a:ext>
            </a:extLst>
          </p:cNvPr>
          <p:cNvSpPr/>
          <p:nvPr/>
        </p:nvSpPr>
        <p:spPr>
          <a:xfrm rot="1608379">
            <a:off x="1142061" y="2484842"/>
            <a:ext cx="58875" cy="933215"/>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latin typeface="Raleway" panose="020B0604020202020204" charset="0"/>
            </a:endParaRPr>
          </a:p>
        </p:txBody>
      </p:sp>
      <p:sp>
        <p:nvSpPr>
          <p:cNvPr id="2" name="Rectangle 1">
            <a:extLst>
              <a:ext uri="{FF2B5EF4-FFF2-40B4-BE49-F238E27FC236}">
                <a16:creationId xmlns:a16="http://schemas.microsoft.com/office/drawing/2014/main" id="{82775CCF-55DB-46A5-8939-D9DDE3474B5D}"/>
              </a:ext>
            </a:extLst>
          </p:cNvPr>
          <p:cNvSpPr/>
          <p:nvPr/>
        </p:nvSpPr>
        <p:spPr>
          <a:xfrm>
            <a:off x="6858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3" name="Rectangle 2">
            <a:extLst>
              <a:ext uri="{FF2B5EF4-FFF2-40B4-BE49-F238E27FC236}">
                <a16:creationId xmlns:a16="http://schemas.microsoft.com/office/drawing/2014/main" id="{19E5F702-C23B-4522-8F8F-4DF2DBE08B6C}"/>
              </a:ext>
            </a:extLst>
          </p:cNvPr>
          <p:cNvSpPr/>
          <p:nvPr/>
        </p:nvSpPr>
        <p:spPr>
          <a:xfrm rot="5400000">
            <a:off x="3200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B3CA6688-EC9B-4F9D-A5A9-308FA28D7752}"/>
              </a:ext>
            </a:extLst>
          </p:cNvPr>
          <p:cNvSpPr/>
          <p:nvPr/>
        </p:nvSpPr>
        <p:spPr>
          <a:xfrm>
            <a:off x="178308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27" name="Rectangle 26">
            <a:extLst>
              <a:ext uri="{FF2B5EF4-FFF2-40B4-BE49-F238E27FC236}">
                <a16:creationId xmlns:a16="http://schemas.microsoft.com/office/drawing/2014/main" id="{5C76C516-0149-4F00-B20D-8C4F3CE1E391}"/>
              </a:ext>
            </a:extLst>
          </p:cNvPr>
          <p:cNvSpPr/>
          <p:nvPr/>
        </p:nvSpPr>
        <p:spPr>
          <a:xfrm rot="5400000">
            <a:off x="141732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157001"/>
            <a:ext cx="413896" cy="307777"/>
          </a:xfrm>
          <a:prstGeom prst="rect">
            <a:avLst/>
          </a:prstGeom>
          <a:noFill/>
        </p:spPr>
        <p:txBody>
          <a:bodyPr wrap="none" rtlCol="0">
            <a:spAutoFit/>
          </a:bodyPr>
          <a:lstStyle/>
          <a:p>
            <a:r>
              <a:rPr lang="fr-FR" dirty="0"/>
              <a:t>… </a:t>
            </a:r>
          </a:p>
        </p:txBody>
      </p:sp>
      <p:sp>
        <p:nvSpPr>
          <p:cNvPr id="5" name="Rectangle 4">
            <a:extLst>
              <a:ext uri="{FF2B5EF4-FFF2-40B4-BE49-F238E27FC236}">
                <a16:creationId xmlns:a16="http://schemas.microsoft.com/office/drawing/2014/main" id="{DBCA440A-4179-4840-ADA7-02FC16C7761D}"/>
              </a:ext>
            </a:extLst>
          </p:cNvPr>
          <p:cNvSpPr/>
          <p:nvPr/>
        </p:nvSpPr>
        <p:spPr>
          <a:xfrm>
            <a:off x="6248400" y="251460"/>
            <a:ext cx="1295400" cy="1234440"/>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180 PH/s</a:t>
            </a:r>
          </a:p>
        </p:txBody>
      </p:sp>
      <p:sp>
        <p:nvSpPr>
          <p:cNvPr id="9" name="Rectangle 8">
            <a:extLst>
              <a:ext uri="{FF2B5EF4-FFF2-40B4-BE49-F238E27FC236}">
                <a16:creationId xmlns:a16="http://schemas.microsoft.com/office/drawing/2014/main" id="{D6EADAA6-6561-4D41-9214-636273BCBA25}"/>
              </a:ext>
            </a:extLst>
          </p:cNvPr>
          <p:cNvSpPr/>
          <p:nvPr/>
        </p:nvSpPr>
        <p:spPr>
          <a:xfrm>
            <a:off x="7543800" y="868680"/>
            <a:ext cx="1295400" cy="6172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90 PH/s</a:t>
            </a:r>
          </a:p>
        </p:txBody>
      </p:sp>
      <p:pic>
        <p:nvPicPr>
          <p:cNvPr id="10" name="Picture 2" descr="cyber, hat, spy, undercover, user icon">
            <a:extLst>
              <a:ext uri="{FF2B5EF4-FFF2-40B4-BE49-F238E27FC236}">
                <a16:creationId xmlns:a16="http://schemas.microsoft.com/office/drawing/2014/main" id="{199D58F8-BA75-4F7F-9FE4-C0374AAA9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90" y="1268981"/>
            <a:ext cx="483620" cy="48362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933BE452-91F5-4D29-BBF8-B51AF1C6681D}"/>
              </a:ext>
            </a:extLst>
          </p:cNvPr>
          <p:cNvPicPr>
            <a:picLocks noChangeAspect="1"/>
          </p:cNvPicPr>
          <p:nvPr/>
        </p:nvPicPr>
        <p:blipFill>
          <a:blip r:embed="rId4"/>
          <a:stretch>
            <a:fillRect/>
          </a:stretch>
        </p:blipFill>
        <p:spPr>
          <a:xfrm>
            <a:off x="6577170" y="1177081"/>
            <a:ext cx="469300" cy="469300"/>
          </a:xfrm>
          <a:prstGeom prst="rect">
            <a:avLst/>
          </a:prstGeom>
        </p:spPr>
      </p:pic>
      <p:sp>
        <p:nvSpPr>
          <p:cNvPr id="6" name="ZoneTexte 5">
            <a:extLst>
              <a:ext uri="{FF2B5EF4-FFF2-40B4-BE49-F238E27FC236}">
                <a16:creationId xmlns:a16="http://schemas.microsoft.com/office/drawing/2014/main" id="{D74FA2A0-1BA0-4D16-9B6B-CC5AC0F36636}"/>
              </a:ext>
            </a:extLst>
          </p:cNvPr>
          <p:cNvSpPr txBox="1"/>
          <p:nvPr/>
        </p:nvSpPr>
        <p:spPr>
          <a:xfrm>
            <a:off x="6993580" y="1324622"/>
            <a:ext cx="418704" cy="307777"/>
          </a:xfrm>
          <a:prstGeom prst="rect">
            <a:avLst/>
          </a:prstGeom>
          <a:noFill/>
        </p:spPr>
        <p:txBody>
          <a:bodyPr wrap="none" rtlCol="0">
            <a:spAutoFit/>
          </a:bodyPr>
          <a:lstStyle/>
          <a:p>
            <a:r>
              <a:rPr lang="fr-FR" dirty="0">
                <a:latin typeface="Raleway" panose="020B0604020202020204" charset="0"/>
              </a:rPr>
              <a:t>+ X</a:t>
            </a:r>
          </a:p>
        </p:txBody>
      </p:sp>
      <p:sp>
        <p:nvSpPr>
          <p:cNvPr id="21" name="Rectangle 20">
            <a:extLst>
              <a:ext uri="{FF2B5EF4-FFF2-40B4-BE49-F238E27FC236}">
                <a16:creationId xmlns:a16="http://schemas.microsoft.com/office/drawing/2014/main" id="{956A5181-9ED3-48F4-8770-EA1464C40381}"/>
              </a:ext>
            </a:extLst>
          </p:cNvPr>
          <p:cNvSpPr/>
          <p:nvPr/>
        </p:nvSpPr>
        <p:spPr>
          <a:xfrm>
            <a:off x="288036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22" name="Rectangle 21">
            <a:extLst>
              <a:ext uri="{FF2B5EF4-FFF2-40B4-BE49-F238E27FC236}">
                <a16:creationId xmlns:a16="http://schemas.microsoft.com/office/drawing/2014/main" id="{2F1ABC6E-7B63-45B4-9A0B-12CDDCE2D4C6}"/>
              </a:ext>
            </a:extLst>
          </p:cNvPr>
          <p:cNvSpPr/>
          <p:nvPr/>
        </p:nvSpPr>
        <p:spPr>
          <a:xfrm rot="5400000">
            <a:off x="251460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23" name="Rectangle 22">
            <a:extLst>
              <a:ext uri="{FF2B5EF4-FFF2-40B4-BE49-F238E27FC236}">
                <a16:creationId xmlns:a16="http://schemas.microsoft.com/office/drawing/2014/main" id="{DAA9492F-3C86-4ED8-845A-F42102EBD996}"/>
              </a:ext>
            </a:extLst>
          </p:cNvPr>
          <p:cNvSpPr/>
          <p:nvPr/>
        </p:nvSpPr>
        <p:spPr>
          <a:xfrm>
            <a:off x="397764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24" name="Rectangle 23">
            <a:extLst>
              <a:ext uri="{FF2B5EF4-FFF2-40B4-BE49-F238E27FC236}">
                <a16:creationId xmlns:a16="http://schemas.microsoft.com/office/drawing/2014/main" id="{394874A1-3525-4BE0-9BDE-3E10FCFF3623}"/>
              </a:ext>
            </a:extLst>
          </p:cNvPr>
          <p:cNvSpPr/>
          <p:nvPr/>
        </p:nvSpPr>
        <p:spPr>
          <a:xfrm rot="5400000">
            <a:off x="361188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28" name="Shape 88">
            <a:extLst>
              <a:ext uri="{FF2B5EF4-FFF2-40B4-BE49-F238E27FC236}">
                <a16:creationId xmlns:a16="http://schemas.microsoft.com/office/drawing/2014/main" id="{CC831B76-5051-4A4B-B525-8163C69EDBA7}"/>
              </a:ext>
            </a:extLst>
          </p:cNvPr>
          <p:cNvSpPr txBox="1">
            <a:spLocks/>
          </p:cNvSpPr>
          <p:nvPr/>
        </p:nvSpPr>
        <p:spPr>
          <a:xfrm>
            <a:off x="476501" y="263910"/>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L’attaque des 51%</a:t>
            </a:r>
          </a:p>
        </p:txBody>
      </p:sp>
      <p:sp>
        <p:nvSpPr>
          <p:cNvPr id="18" name="ZoneTexte 17">
            <a:extLst>
              <a:ext uri="{FF2B5EF4-FFF2-40B4-BE49-F238E27FC236}">
                <a16:creationId xmlns:a16="http://schemas.microsoft.com/office/drawing/2014/main" id="{61633827-C9C3-4CB1-8231-7FB505D578FD}"/>
              </a:ext>
            </a:extLst>
          </p:cNvPr>
          <p:cNvSpPr txBox="1"/>
          <p:nvPr/>
        </p:nvSpPr>
        <p:spPr>
          <a:xfrm>
            <a:off x="631881" y="2962838"/>
            <a:ext cx="524503" cy="276999"/>
          </a:xfrm>
          <a:prstGeom prst="rect">
            <a:avLst/>
          </a:prstGeom>
          <a:noFill/>
        </p:spPr>
        <p:txBody>
          <a:bodyPr wrap="none" rtlCol="0">
            <a:spAutoFit/>
          </a:bodyPr>
          <a:lstStyle/>
          <a:p>
            <a:r>
              <a:rPr lang="fr-FR" sz="1200" dirty="0">
                <a:solidFill>
                  <a:schemeClr val="bg1">
                    <a:lumMod val="75000"/>
                  </a:schemeClr>
                </a:solidFill>
              </a:rPr>
              <a:t>1337</a:t>
            </a:r>
          </a:p>
        </p:txBody>
      </p:sp>
      <p:sp>
        <p:nvSpPr>
          <p:cNvPr id="31" name="ZoneTexte 30">
            <a:extLst>
              <a:ext uri="{FF2B5EF4-FFF2-40B4-BE49-F238E27FC236}">
                <a16:creationId xmlns:a16="http://schemas.microsoft.com/office/drawing/2014/main" id="{B137373E-CD66-437D-AC56-05EFF451F5A5}"/>
              </a:ext>
            </a:extLst>
          </p:cNvPr>
          <p:cNvSpPr txBox="1"/>
          <p:nvPr/>
        </p:nvSpPr>
        <p:spPr>
          <a:xfrm>
            <a:off x="1726568" y="3008558"/>
            <a:ext cx="524503"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1338</a:t>
            </a:r>
          </a:p>
        </p:txBody>
      </p:sp>
      <p:sp>
        <p:nvSpPr>
          <p:cNvPr id="32" name="ZoneTexte 31">
            <a:extLst>
              <a:ext uri="{FF2B5EF4-FFF2-40B4-BE49-F238E27FC236}">
                <a16:creationId xmlns:a16="http://schemas.microsoft.com/office/drawing/2014/main" id="{F660F18B-8951-4FB7-81EE-705D9EB86D21}"/>
              </a:ext>
            </a:extLst>
          </p:cNvPr>
          <p:cNvSpPr txBox="1"/>
          <p:nvPr/>
        </p:nvSpPr>
        <p:spPr>
          <a:xfrm>
            <a:off x="2821255" y="3008558"/>
            <a:ext cx="503664"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1339</a:t>
            </a:r>
          </a:p>
        </p:txBody>
      </p:sp>
      <p:sp>
        <p:nvSpPr>
          <p:cNvPr id="33" name="ZoneTexte 32">
            <a:extLst>
              <a:ext uri="{FF2B5EF4-FFF2-40B4-BE49-F238E27FC236}">
                <a16:creationId xmlns:a16="http://schemas.microsoft.com/office/drawing/2014/main" id="{F6E89B94-D8DC-48C3-91D9-ED0E571A4F34}"/>
              </a:ext>
            </a:extLst>
          </p:cNvPr>
          <p:cNvSpPr txBox="1"/>
          <p:nvPr/>
        </p:nvSpPr>
        <p:spPr>
          <a:xfrm>
            <a:off x="3921130" y="3008558"/>
            <a:ext cx="524503"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1340</a:t>
            </a:r>
          </a:p>
        </p:txBody>
      </p:sp>
      <p:sp>
        <p:nvSpPr>
          <p:cNvPr id="29" name="Accolade ouvrante 28">
            <a:extLst>
              <a:ext uri="{FF2B5EF4-FFF2-40B4-BE49-F238E27FC236}">
                <a16:creationId xmlns:a16="http://schemas.microsoft.com/office/drawing/2014/main" id="{9A24ADCB-B63E-4530-86B3-368A0CD4E528}"/>
              </a:ext>
            </a:extLst>
          </p:cNvPr>
          <p:cNvSpPr/>
          <p:nvPr/>
        </p:nvSpPr>
        <p:spPr>
          <a:xfrm rot="5400000">
            <a:off x="795362" y="3563278"/>
            <a:ext cx="192356" cy="495300"/>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fr-FR" dirty="0"/>
          </a:p>
        </p:txBody>
      </p:sp>
      <p:sp>
        <p:nvSpPr>
          <p:cNvPr id="36" name="Rectangle 35">
            <a:extLst>
              <a:ext uri="{FF2B5EF4-FFF2-40B4-BE49-F238E27FC236}">
                <a16:creationId xmlns:a16="http://schemas.microsoft.com/office/drawing/2014/main" id="{E36E2181-CB76-4D23-AE6F-5FD313F3D9EC}"/>
              </a:ext>
            </a:extLst>
          </p:cNvPr>
          <p:cNvSpPr/>
          <p:nvPr/>
        </p:nvSpPr>
        <p:spPr>
          <a:xfrm>
            <a:off x="507492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37" name="Rectangle 36">
            <a:extLst>
              <a:ext uri="{FF2B5EF4-FFF2-40B4-BE49-F238E27FC236}">
                <a16:creationId xmlns:a16="http://schemas.microsoft.com/office/drawing/2014/main" id="{B711B7A5-B8D9-4B29-8FA7-460B6BC9661C}"/>
              </a:ext>
            </a:extLst>
          </p:cNvPr>
          <p:cNvSpPr/>
          <p:nvPr/>
        </p:nvSpPr>
        <p:spPr>
          <a:xfrm rot="5400000">
            <a:off x="470916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38" name="Rectangle 37">
            <a:extLst>
              <a:ext uri="{FF2B5EF4-FFF2-40B4-BE49-F238E27FC236}">
                <a16:creationId xmlns:a16="http://schemas.microsoft.com/office/drawing/2014/main" id="{1D55CB9E-39DF-4DF9-8B37-114F7BF8557C}"/>
              </a:ext>
            </a:extLst>
          </p:cNvPr>
          <p:cNvSpPr/>
          <p:nvPr/>
        </p:nvSpPr>
        <p:spPr>
          <a:xfrm>
            <a:off x="61722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sp>
        <p:nvSpPr>
          <p:cNvPr id="39" name="Rectangle 38">
            <a:extLst>
              <a:ext uri="{FF2B5EF4-FFF2-40B4-BE49-F238E27FC236}">
                <a16:creationId xmlns:a16="http://schemas.microsoft.com/office/drawing/2014/main" id="{C0BA13E2-F42A-4D91-86DD-BEFEC0EDB354}"/>
              </a:ext>
            </a:extLst>
          </p:cNvPr>
          <p:cNvSpPr/>
          <p:nvPr/>
        </p:nvSpPr>
        <p:spPr>
          <a:xfrm rot="5400000">
            <a:off x="5806440" y="3169920"/>
            <a:ext cx="45720"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40" name="ZoneTexte 39">
            <a:extLst>
              <a:ext uri="{FF2B5EF4-FFF2-40B4-BE49-F238E27FC236}">
                <a16:creationId xmlns:a16="http://schemas.microsoft.com/office/drawing/2014/main" id="{29A49CEA-BDDA-44A8-9BB3-605C231DE2AD}"/>
              </a:ext>
            </a:extLst>
          </p:cNvPr>
          <p:cNvSpPr txBox="1"/>
          <p:nvPr/>
        </p:nvSpPr>
        <p:spPr>
          <a:xfrm>
            <a:off x="5018408" y="3008557"/>
            <a:ext cx="481222"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1341</a:t>
            </a:r>
          </a:p>
        </p:txBody>
      </p:sp>
      <p:sp>
        <p:nvSpPr>
          <p:cNvPr id="41" name="ZoneTexte 40">
            <a:extLst>
              <a:ext uri="{FF2B5EF4-FFF2-40B4-BE49-F238E27FC236}">
                <a16:creationId xmlns:a16="http://schemas.microsoft.com/office/drawing/2014/main" id="{ACF73D30-3633-476E-AD4E-21EE1B607B61}"/>
              </a:ext>
            </a:extLst>
          </p:cNvPr>
          <p:cNvSpPr txBox="1"/>
          <p:nvPr/>
        </p:nvSpPr>
        <p:spPr>
          <a:xfrm>
            <a:off x="6115688" y="3008557"/>
            <a:ext cx="495649"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1342</a:t>
            </a:r>
          </a:p>
        </p:txBody>
      </p:sp>
      <p:sp>
        <p:nvSpPr>
          <p:cNvPr id="42" name="ZoneTexte 41">
            <a:extLst>
              <a:ext uri="{FF2B5EF4-FFF2-40B4-BE49-F238E27FC236}">
                <a16:creationId xmlns:a16="http://schemas.microsoft.com/office/drawing/2014/main" id="{A630C756-DEC6-43FE-A145-7BED8D5CC0EE}"/>
              </a:ext>
            </a:extLst>
          </p:cNvPr>
          <p:cNvSpPr txBox="1"/>
          <p:nvPr/>
        </p:nvSpPr>
        <p:spPr>
          <a:xfrm>
            <a:off x="-50888" y="3919153"/>
            <a:ext cx="2321469" cy="253916"/>
          </a:xfrm>
          <a:prstGeom prst="rect">
            <a:avLst/>
          </a:prstGeom>
          <a:noFill/>
        </p:spPr>
        <p:txBody>
          <a:bodyPr wrap="none" rtlCol="0">
            <a:spAutoFit/>
          </a:bodyPr>
          <a:lstStyle/>
          <a:p>
            <a:r>
              <a:rPr lang="fr-FR" sz="1050" dirty="0">
                <a:latin typeface="Raleway" panose="020B0604020202020204" charset="0"/>
              </a:rPr>
              <a:t>J’envoie 1 coin à </a:t>
            </a:r>
            <a:r>
              <a:rPr lang="fr-FR" sz="1050" strike="sngStrike" dirty="0">
                <a:latin typeface="Raleway" panose="020B0604020202020204" charset="0"/>
              </a:rPr>
              <a:t>Alice la vendeuse</a:t>
            </a:r>
          </a:p>
        </p:txBody>
      </p:sp>
      <p:sp>
        <p:nvSpPr>
          <p:cNvPr id="44" name="ZoneTexte 43">
            <a:extLst>
              <a:ext uri="{FF2B5EF4-FFF2-40B4-BE49-F238E27FC236}">
                <a16:creationId xmlns:a16="http://schemas.microsoft.com/office/drawing/2014/main" id="{8BB885D4-D955-48A5-B8AD-EE9633457D51}"/>
              </a:ext>
            </a:extLst>
          </p:cNvPr>
          <p:cNvSpPr txBox="1"/>
          <p:nvPr/>
        </p:nvSpPr>
        <p:spPr>
          <a:xfrm>
            <a:off x="988313" y="4066493"/>
            <a:ext cx="1141659" cy="253916"/>
          </a:xfrm>
          <a:prstGeom prst="rect">
            <a:avLst/>
          </a:prstGeom>
          <a:noFill/>
        </p:spPr>
        <p:txBody>
          <a:bodyPr wrap="none" rtlCol="0">
            <a:spAutoFit/>
          </a:bodyPr>
          <a:lstStyle/>
          <a:p>
            <a:r>
              <a:rPr lang="fr-FR" sz="1050" dirty="0">
                <a:latin typeface="Raleway" panose="020B0604020202020204" charset="0"/>
              </a:rPr>
              <a:t>Bob le boucher</a:t>
            </a:r>
          </a:p>
        </p:txBody>
      </p:sp>
      <p:sp>
        <p:nvSpPr>
          <p:cNvPr id="45" name="ZoneTexte 44">
            <a:extLst>
              <a:ext uri="{FF2B5EF4-FFF2-40B4-BE49-F238E27FC236}">
                <a16:creationId xmlns:a16="http://schemas.microsoft.com/office/drawing/2014/main" id="{0AC6DE99-0718-4402-B290-0619F14D8E7D}"/>
              </a:ext>
            </a:extLst>
          </p:cNvPr>
          <p:cNvSpPr txBox="1"/>
          <p:nvPr/>
        </p:nvSpPr>
        <p:spPr>
          <a:xfrm>
            <a:off x="548337" y="2700689"/>
            <a:ext cx="686406" cy="261610"/>
          </a:xfrm>
          <a:prstGeom prst="rect">
            <a:avLst/>
          </a:prstGeom>
          <a:noFill/>
        </p:spPr>
        <p:txBody>
          <a:bodyPr wrap="square" rtlCol="0">
            <a:spAutoFit/>
          </a:bodyPr>
          <a:lstStyle/>
          <a:p>
            <a:r>
              <a:rPr lang="fr-FR" sz="1100" i="1" dirty="0">
                <a:solidFill>
                  <a:schemeClr val="bg1">
                    <a:lumMod val="65000"/>
                  </a:schemeClr>
                </a:solidFill>
              </a:rPr>
              <a:t>0x997fa</a:t>
            </a:r>
          </a:p>
        </p:txBody>
      </p:sp>
      <p:sp>
        <p:nvSpPr>
          <p:cNvPr id="46" name="ZoneTexte 45">
            <a:extLst>
              <a:ext uri="{FF2B5EF4-FFF2-40B4-BE49-F238E27FC236}">
                <a16:creationId xmlns:a16="http://schemas.microsoft.com/office/drawing/2014/main" id="{C8E2AF8C-A4E3-46CD-A64C-FA9CA2A5ED30}"/>
              </a:ext>
            </a:extLst>
          </p:cNvPr>
          <p:cNvSpPr txBox="1"/>
          <p:nvPr/>
        </p:nvSpPr>
        <p:spPr>
          <a:xfrm>
            <a:off x="1645616" y="2807369"/>
            <a:ext cx="726481"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0x001ea</a:t>
            </a:r>
          </a:p>
        </p:txBody>
      </p:sp>
      <p:sp>
        <p:nvSpPr>
          <p:cNvPr id="47" name="ZoneTexte 46">
            <a:extLst>
              <a:ext uri="{FF2B5EF4-FFF2-40B4-BE49-F238E27FC236}">
                <a16:creationId xmlns:a16="http://schemas.microsoft.com/office/drawing/2014/main" id="{AC4585F0-D35A-4005-B285-9C92EF5610F7}"/>
              </a:ext>
            </a:extLst>
          </p:cNvPr>
          <p:cNvSpPr txBox="1"/>
          <p:nvPr/>
        </p:nvSpPr>
        <p:spPr>
          <a:xfrm>
            <a:off x="2746239" y="2801678"/>
            <a:ext cx="748923"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0x99bda</a:t>
            </a:r>
          </a:p>
        </p:txBody>
      </p:sp>
      <p:sp>
        <p:nvSpPr>
          <p:cNvPr id="48" name="ZoneTexte 47">
            <a:extLst>
              <a:ext uri="{FF2B5EF4-FFF2-40B4-BE49-F238E27FC236}">
                <a16:creationId xmlns:a16="http://schemas.microsoft.com/office/drawing/2014/main" id="{FEE29815-D49F-43AC-A82E-F02B5164D9FC}"/>
              </a:ext>
            </a:extLst>
          </p:cNvPr>
          <p:cNvSpPr txBox="1"/>
          <p:nvPr/>
        </p:nvSpPr>
        <p:spPr>
          <a:xfrm>
            <a:off x="3842770" y="2813651"/>
            <a:ext cx="742511"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0x80eab</a:t>
            </a:r>
          </a:p>
        </p:txBody>
      </p:sp>
      <p:sp>
        <p:nvSpPr>
          <p:cNvPr id="49" name="ZoneTexte 48">
            <a:extLst>
              <a:ext uri="{FF2B5EF4-FFF2-40B4-BE49-F238E27FC236}">
                <a16:creationId xmlns:a16="http://schemas.microsoft.com/office/drawing/2014/main" id="{8510D7BA-9414-4B87-9579-18899FFC8AFF}"/>
              </a:ext>
            </a:extLst>
          </p:cNvPr>
          <p:cNvSpPr txBox="1"/>
          <p:nvPr/>
        </p:nvSpPr>
        <p:spPr>
          <a:xfrm>
            <a:off x="4942197" y="2813651"/>
            <a:ext cx="700833"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0xd3f90</a:t>
            </a:r>
          </a:p>
        </p:txBody>
      </p:sp>
      <p:sp>
        <p:nvSpPr>
          <p:cNvPr id="50" name="ZoneTexte 49">
            <a:extLst>
              <a:ext uri="{FF2B5EF4-FFF2-40B4-BE49-F238E27FC236}">
                <a16:creationId xmlns:a16="http://schemas.microsoft.com/office/drawing/2014/main" id="{3B207756-AD3C-4AB6-BE7E-9EE557BFCC53}"/>
              </a:ext>
            </a:extLst>
          </p:cNvPr>
          <p:cNvSpPr txBox="1"/>
          <p:nvPr/>
        </p:nvSpPr>
        <p:spPr>
          <a:xfrm>
            <a:off x="6039924" y="2801969"/>
            <a:ext cx="726481" cy="261610"/>
          </a:xfrm>
          <a:prstGeom prst="rect">
            <a:avLst/>
          </a:prstGeom>
          <a:noFill/>
        </p:spPr>
        <p:txBody>
          <a:bodyPr wrap="none" rtlCol="0">
            <a:spAutoFit/>
          </a:bodyPr>
          <a:lstStyle/>
          <a:p>
            <a:r>
              <a:rPr lang="fr-FR" sz="1100" i="1" dirty="0">
                <a:solidFill>
                  <a:schemeClr val="bg1">
                    <a:lumMod val="65000"/>
                  </a:schemeClr>
                </a:solidFill>
                <a:latin typeface="Raleway" panose="020B0604020202020204" charset="0"/>
              </a:rPr>
              <a:t>0x69d32</a:t>
            </a:r>
          </a:p>
        </p:txBody>
      </p:sp>
      <p:pic>
        <p:nvPicPr>
          <p:cNvPr id="52" name="Picture 2" descr="cyber, hat, spy, undercover, user icon">
            <a:extLst>
              <a:ext uri="{FF2B5EF4-FFF2-40B4-BE49-F238E27FC236}">
                <a16:creationId xmlns:a16="http://schemas.microsoft.com/office/drawing/2014/main" id="{5F1534D3-6F29-4D3C-B883-593423CF0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08" y="3557754"/>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9841943-7021-4D93-8D19-41680CDF6898}"/>
              </a:ext>
            </a:extLst>
          </p:cNvPr>
          <p:cNvSpPr/>
          <p:nvPr/>
        </p:nvSpPr>
        <p:spPr>
          <a:xfrm rot="5400000">
            <a:off x="1520941" y="2367883"/>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58" name="Rectangle 57">
            <a:extLst>
              <a:ext uri="{FF2B5EF4-FFF2-40B4-BE49-F238E27FC236}">
                <a16:creationId xmlns:a16="http://schemas.microsoft.com/office/drawing/2014/main" id="{99F93044-93CC-4E42-9F91-FAA81BD3B317}"/>
              </a:ext>
            </a:extLst>
          </p:cNvPr>
          <p:cNvSpPr/>
          <p:nvPr/>
        </p:nvSpPr>
        <p:spPr>
          <a:xfrm>
            <a:off x="1740152" y="235296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pic>
        <p:nvPicPr>
          <p:cNvPr id="53" name="Picture 2" descr="cyber, hat, spy, undercover, user icon">
            <a:extLst>
              <a:ext uri="{FF2B5EF4-FFF2-40B4-BE49-F238E27FC236}">
                <a16:creationId xmlns:a16="http://schemas.microsoft.com/office/drawing/2014/main" id="{CE36A3BD-2920-41E3-A938-096478F6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1A543E02-A698-42A5-B8C1-3D3D9C22F47C}"/>
              </a:ext>
            </a:extLst>
          </p:cNvPr>
          <p:cNvSpPr txBox="1"/>
          <p:nvPr/>
        </p:nvSpPr>
        <p:spPr>
          <a:xfrm>
            <a:off x="1673228" y="2016103"/>
            <a:ext cx="588623"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1338a</a:t>
            </a:r>
          </a:p>
        </p:txBody>
      </p:sp>
      <p:sp>
        <p:nvSpPr>
          <p:cNvPr id="61" name="ZoneTexte 60">
            <a:extLst>
              <a:ext uri="{FF2B5EF4-FFF2-40B4-BE49-F238E27FC236}">
                <a16:creationId xmlns:a16="http://schemas.microsoft.com/office/drawing/2014/main" id="{E7B226E9-BF54-4303-9092-F66E1AA9805C}"/>
              </a:ext>
            </a:extLst>
          </p:cNvPr>
          <p:cNvSpPr txBox="1"/>
          <p:nvPr/>
        </p:nvSpPr>
        <p:spPr>
          <a:xfrm>
            <a:off x="2821255" y="2016103"/>
            <a:ext cx="587020"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1339a</a:t>
            </a:r>
          </a:p>
        </p:txBody>
      </p:sp>
      <p:sp>
        <p:nvSpPr>
          <p:cNvPr id="62" name="ZoneTexte 61">
            <a:extLst>
              <a:ext uri="{FF2B5EF4-FFF2-40B4-BE49-F238E27FC236}">
                <a16:creationId xmlns:a16="http://schemas.microsoft.com/office/drawing/2014/main" id="{8810F1CD-7E0A-42CD-9453-FA51869A330A}"/>
              </a:ext>
            </a:extLst>
          </p:cNvPr>
          <p:cNvSpPr txBox="1"/>
          <p:nvPr/>
        </p:nvSpPr>
        <p:spPr>
          <a:xfrm>
            <a:off x="3921130" y="2016103"/>
            <a:ext cx="593432" cy="276999"/>
          </a:xfrm>
          <a:prstGeom prst="rect">
            <a:avLst/>
          </a:prstGeom>
          <a:noFill/>
        </p:spPr>
        <p:txBody>
          <a:bodyPr wrap="none" rtlCol="0">
            <a:spAutoFit/>
          </a:bodyPr>
          <a:lstStyle/>
          <a:p>
            <a:r>
              <a:rPr lang="fr-FR" sz="1200" dirty="0">
                <a:solidFill>
                  <a:schemeClr val="bg1">
                    <a:lumMod val="75000"/>
                  </a:schemeClr>
                </a:solidFill>
                <a:latin typeface="Raleway" panose="020B0604020202020204" charset="0"/>
              </a:rPr>
              <a:t>1340a</a:t>
            </a:r>
          </a:p>
        </p:txBody>
      </p:sp>
      <p:sp>
        <p:nvSpPr>
          <p:cNvPr id="63" name="ZoneTexte 62">
            <a:extLst>
              <a:ext uri="{FF2B5EF4-FFF2-40B4-BE49-F238E27FC236}">
                <a16:creationId xmlns:a16="http://schemas.microsoft.com/office/drawing/2014/main" id="{6BDF11D1-154F-4B48-BAFE-CC8E36BB6AA5}"/>
              </a:ext>
            </a:extLst>
          </p:cNvPr>
          <p:cNvSpPr txBox="1"/>
          <p:nvPr/>
        </p:nvSpPr>
        <p:spPr>
          <a:xfrm>
            <a:off x="1584656" y="1814914"/>
            <a:ext cx="756938"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0xb9a0e</a:t>
            </a:r>
          </a:p>
        </p:txBody>
      </p:sp>
      <p:sp>
        <p:nvSpPr>
          <p:cNvPr id="64" name="ZoneTexte 63">
            <a:extLst>
              <a:ext uri="{FF2B5EF4-FFF2-40B4-BE49-F238E27FC236}">
                <a16:creationId xmlns:a16="http://schemas.microsoft.com/office/drawing/2014/main" id="{9F09C086-730A-4BA0-937E-E3E0195EB55C}"/>
              </a:ext>
            </a:extLst>
          </p:cNvPr>
          <p:cNvSpPr txBox="1"/>
          <p:nvPr/>
        </p:nvSpPr>
        <p:spPr>
          <a:xfrm>
            <a:off x="2715582" y="1807127"/>
            <a:ext cx="813043"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0x71e01a</a:t>
            </a:r>
          </a:p>
        </p:txBody>
      </p:sp>
      <p:sp>
        <p:nvSpPr>
          <p:cNvPr id="65" name="ZoneTexte 64">
            <a:extLst>
              <a:ext uri="{FF2B5EF4-FFF2-40B4-BE49-F238E27FC236}">
                <a16:creationId xmlns:a16="http://schemas.microsoft.com/office/drawing/2014/main" id="{E1494C43-B9CE-4A5A-A4FF-DD20F82EAE7A}"/>
              </a:ext>
            </a:extLst>
          </p:cNvPr>
          <p:cNvSpPr txBox="1"/>
          <p:nvPr/>
        </p:nvSpPr>
        <p:spPr>
          <a:xfrm>
            <a:off x="3803495" y="1813447"/>
            <a:ext cx="821059" cy="261610"/>
          </a:xfrm>
          <a:prstGeom prst="rect">
            <a:avLst/>
          </a:prstGeom>
          <a:noFill/>
        </p:spPr>
        <p:txBody>
          <a:bodyPr wrap="none" rtlCol="0">
            <a:spAutoFit/>
          </a:bodyPr>
          <a:lstStyle/>
          <a:p>
            <a:r>
              <a:rPr lang="fr-FR" sz="1100" b="1" i="1" dirty="0">
                <a:solidFill>
                  <a:schemeClr val="bg1">
                    <a:lumMod val="65000"/>
                  </a:schemeClr>
                </a:solidFill>
                <a:latin typeface="Raleway" panose="020B0604020202020204" charset="0"/>
              </a:rPr>
              <a:t>0x0292eb</a:t>
            </a:r>
          </a:p>
        </p:txBody>
      </p:sp>
      <p:sp>
        <p:nvSpPr>
          <p:cNvPr id="70" name="Rectangle 69">
            <a:extLst>
              <a:ext uri="{FF2B5EF4-FFF2-40B4-BE49-F238E27FC236}">
                <a16:creationId xmlns:a16="http://schemas.microsoft.com/office/drawing/2014/main" id="{2A8ABE54-35AC-4EB3-8801-CB7F5DC7667B}"/>
              </a:ext>
            </a:extLst>
          </p:cNvPr>
          <p:cNvSpPr/>
          <p:nvPr/>
        </p:nvSpPr>
        <p:spPr>
          <a:xfrm rot="5400000">
            <a:off x="3590831"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sp>
        <p:nvSpPr>
          <p:cNvPr id="71" name="Rectangle 70">
            <a:extLst>
              <a:ext uri="{FF2B5EF4-FFF2-40B4-BE49-F238E27FC236}">
                <a16:creationId xmlns:a16="http://schemas.microsoft.com/office/drawing/2014/main" id="{7B455341-75A8-46A4-B886-62FAC09C7FEA}"/>
              </a:ext>
            </a:extLst>
          </p:cNvPr>
          <p:cNvSpPr/>
          <p:nvPr/>
        </p:nvSpPr>
        <p:spPr>
          <a:xfrm rot="5400000">
            <a:off x="2488664"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latin typeface="Raleway" panose="020B0604020202020204" charset="0"/>
            </a:endParaRPr>
          </a:p>
        </p:txBody>
      </p:sp>
      <p:pic>
        <p:nvPicPr>
          <p:cNvPr id="73" name="Picture 2" descr="cyber, hat, spy, undercover, user icon">
            <a:extLst>
              <a:ext uri="{FF2B5EF4-FFF2-40B4-BE49-F238E27FC236}">
                <a16:creationId xmlns:a16="http://schemas.microsoft.com/office/drawing/2014/main" id="{12C6A2D6-FDFD-44F6-BF69-648F779BBB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CAD3063D-8C6F-4ABD-A372-E7C6850A84B0}"/>
              </a:ext>
            </a:extLst>
          </p:cNvPr>
          <p:cNvSpPr/>
          <p:nvPr/>
        </p:nvSpPr>
        <p:spPr>
          <a:xfrm>
            <a:off x="2886902" y="2343968"/>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pic>
        <p:nvPicPr>
          <p:cNvPr id="81" name="Picture 2" descr="cyber, hat, spy, undercover, user icon">
            <a:extLst>
              <a:ext uri="{FF2B5EF4-FFF2-40B4-BE49-F238E27FC236}">
                <a16:creationId xmlns:a16="http://schemas.microsoft.com/office/drawing/2014/main" id="{937E9017-9301-4A1A-AF26-28D8ED20D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132" y="2518401"/>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546B9AD1-C804-4A7C-9A99-76EB085BFC84}"/>
              </a:ext>
            </a:extLst>
          </p:cNvPr>
          <p:cNvSpPr/>
          <p:nvPr/>
        </p:nvSpPr>
        <p:spPr>
          <a:xfrm>
            <a:off x="3977640" y="233553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Raleway" panose="020B0604020202020204" charset="0"/>
            </a:endParaRPr>
          </a:p>
        </p:txBody>
      </p:sp>
      <p:pic>
        <p:nvPicPr>
          <p:cNvPr id="83" name="Picture 2" descr="cyber, hat, spy, undercover, user icon">
            <a:extLst>
              <a:ext uri="{FF2B5EF4-FFF2-40B4-BE49-F238E27FC236}">
                <a16:creationId xmlns:a16="http://schemas.microsoft.com/office/drawing/2014/main" id="{32846477-93C1-46C8-9BA6-9D6DBE262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870" y="2509963"/>
            <a:ext cx="231837" cy="231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36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fade">
                                      <p:cBhvr>
                                        <p:cTn id="16" dur="500"/>
                                        <p:tgtEl>
                                          <p:spTgt spid="8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fade">
                                      <p:cBhvr>
                                        <p:cTn id="50" dur="500"/>
                                        <p:tgtEl>
                                          <p:spTgt spid="7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childTnLst>
                                </p:cTn>
                              </p:par>
                              <p:par>
                                <p:cTn id="60" presetID="10" presetClass="entr" presetSubtype="0" fill="hold" nodeType="with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500"/>
                                        <p:tgtEl>
                                          <p:spTgt spid="8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500"/>
                                        <p:tgtEl>
                                          <p:spTgt spid="4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fade">
                                      <p:cBhvr>
                                        <p:cTn id="8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32" grpId="0"/>
      <p:bldP spid="33" grpId="0"/>
      <p:bldP spid="36" grpId="0" animBg="1"/>
      <p:bldP spid="37" grpId="0" animBg="1"/>
      <p:bldP spid="38" grpId="0" animBg="1"/>
      <p:bldP spid="39" grpId="0" animBg="1"/>
      <p:bldP spid="40" grpId="0"/>
      <p:bldP spid="41" grpId="0"/>
      <p:bldP spid="47" grpId="0"/>
      <p:bldP spid="48" grpId="0"/>
      <p:bldP spid="49" grpId="0"/>
      <p:bldP spid="50" grpId="0"/>
      <p:bldP spid="61" grpId="0"/>
      <p:bldP spid="62" grpId="0"/>
      <p:bldP spid="64" grpId="0"/>
      <p:bldP spid="65" grpId="0"/>
      <p:bldP spid="70" grpId="0" animBg="1"/>
      <p:bldP spid="71" grpId="0" animBg="1"/>
      <p:bldP spid="80" grpId="0" animBg="1"/>
      <p:bldP spid="8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4" name="Rectangle 83">
            <a:extLst>
              <a:ext uri="{FF2B5EF4-FFF2-40B4-BE49-F238E27FC236}">
                <a16:creationId xmlns:a16="http://schemas.microsoft.com/office/drawing/2014/main" id="{C2FC454E-1476-4EBB-BEC1-8DDFBF0FE7B8}"/>
              </a:ext>
            </a:extLst>
          </p:cNvPr>
          <p:cNvSpPr/>
          <p:nvPr/>
        </p:nvSpPr>
        <p:spPr>
          <a:xfrm rot="2605977" flipH="1">
            <a:off x="6924519" y="2422886"/>
            <a:ext cx="60767" cy="129556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4" name="Rectangle 73">
            <a:extLst>
              <a:ext uri="{FF2B5EF4-FFF2-40B4-BE49-F238E27FC236}">
                <a16:creationId xmlns:a16="http://schemas.microsoft.com/office/drawing/2014/main" id="{A93999BE-83D8-47BE-8082-45C9F1D87B1B}"/>
              </a:ext>
            </a:extLst>
          </p:cNvPr>
          <p:cNvSpPr/>
          <p:nvPr/>
        </p:nvSpPr>
        <p:spPr>
          <a:xfrm rot="5400000">
            <a:off x="6913691" y="2189911"/>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5" name="Rectangle 74">
            <a:extLst>
              <a:ext uri="{FF2B5EF4-FFF2-40B4-BE49-F238E27FC236}">
                <a16:creationId xmlns:a16="http://schemas.microsoft.com/office/drawing/2014/main" id="{B695DE91-3596-4D2E-8A35-1FF0C5FADBDD}"/>
              </a:ext>
            </a:extLst>
          </p:cNvPr>
          <p:cNvSpPr/>
          <p:nvPr/>
        </p:nvSpPr>
        <p:spPr>
          <a:xfrm>
            <a:off x="7300500" y="2344306"/>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76" name="Picture 2" descr="cyber, hat, spy, undercover, user icon">
            <a:extLst>
              <a:ext uri="{FF2B5EF4-FFF2-40B4-BE49-F238E27FC236}">
                <a16:creationId xmlns:a16="http://schemas.microsoft.com/office/drawing/2014/main" id="{E5E8EB5F-F5F6-480E-877B-7B97E3611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0730" y="2518739"/>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8DD0E40B-0042-41D2-BAA4-1C23CF551A0F}"/>
              </a:ext>
            </a:extLst>
          </p:cNvPr>
          <p:cNvSpPr/>
          <p:nvPr/>
        </p:nvSpPr>
        <p:spPr>
          <a:xfrm rot="5400000">
            <a:off x="5815349" y="2189092"/>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8" name="ZoneTexte 77">
            <a:extLst>
              <a:ext uri="{FF2B5EF4-FFF2-40B4-BE49-F238E27FC236}">
                <a16:creationId xmlns:a16="http://schemas.microsoft.com/office/drawing/2014/main" id="{5D2336BA-0BE9-47DA-9675-6DF554937877}"/>
              </a:ext>
            </a:extLst>
          </p:cNvPr>
          <p:cNvSpPr txBox="1"/>
          <p:nvPr/>
        </p:nvSpPr>
        <p:spPr>
          <a:xfrm>
            <a:off x="6145648" y="2024060"/>
            <a:ext cx="524503" cy="276999"/>
          </a:xfrm>
          <a:prstGeom prst="rect">
            <a:avLst/>
          </a:prstGeom>
          <a:noFill/>
        </p:spPr>
        <p:txBody>
          <a:bodyPr wrap="none" rtlCol="0">
            <a:spAutoFit/>
          </a:bodyPr>
          <a:lstStyle/>
          <a:p>
            <a:r>
              <a:rPr lang="fr-FR" sz="1200" dirty="0">
                <a:solidFill>
                  <a:schemeClr val="bg1">
                    <a:lumMod val="75000"/>
                  </a:schemeClr>
                </a:solidFill>
              </a:rPr>
              <a:t>1342</a:t>
            </a:r>
          </a:p>
        </p:txBody>
      </p:sp>
      <p:sp>
        <p:nvSpPr>
          <p:cNvPr id="79" name="ZoneTexte 78">
            <a:extLst>
              <a:ext uri="{FF2B5EF4-FFF2-40B4-BE49-F238E27FC236}">
                <a16:creationId xmlns:a16="http://schemas.microsoft.com/office/drawing/2014/main" id="{F52FD7CB-B982-4BFE-A6BE-F55145756029}"/>
              </a:ext>
            </a:extLst>
          </p:cNvPr>
          <p:cNvSpPr txBox="1"/>
          <p:nvPr/>
        </p:nvSpPr>
        <p:spPr>
          <a:xfrm>
            <a:off x="6067288" y="1829153"/>
            <a:ext cx="813043" cy="261610"/>
          </a:xfrm>
          <a:prstGeom prst="rect">
            <a:avLst/>
          </a:prstGeom>
          <a:noFill/>
        </p:spPr>
        <p:txBody>
          <a:bodyPr wrap="none" rtlCol="0">
            <a:spAutoFit/>
          </a:bodyPr>
          <a:lstStyle/>
          <a:p>
            <a:r>
              <a:rPr lang="fr-FR" sz="1100" b="1" i="1" dirty="0">
                <a:solidFill>
                  <a:schemeClr val="bg1">
                    <a:lumMod val="65000"/>
                  </a:schemeClr>
                </a:solidFill>
              </a:rPr>
              <a:t>0xa84100</a:t>
            </a:r>
          </a:p>
        </p:txBody>
      </p:sp>
      <p:sp>
        <p:nvSpPr>
          <p:cNvPr id="80" name="Rectangle 79">
            <a:extLst>
              <a:ext uri="{FF2B5EF4-FFF2-40B4-BE49-F238E27FC236}">
                <a16:creationId xmlns:a16="http://schemas.microsoft.com/office/drawing/2014/main" id="{FB3EA253-7DFB-4A4C-96EF-D336F79FDD78}"/>
              </a:ext>
            </a:extLst>
          </p:cNvPr>
          <p:cNvSpPr/>
          <p:nvPr/>
        </p:nvSpPr>
        <p:spPr>
          <a:xfrm>
            <a:off x="6202158" y="2343487"/>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81" name="Picture 2" descr="cyber, hat, spy, undercover, user icon">
            <a:extLst>
              <a:ext uri="{FF2B5EF4-FFF2-40B4-BE49-F238E27FC236}">
                <a16:creationId xmlns:a16="http://schemas.microsoft.com/office/drawing/2014/main" id="{FE01FC67-C7FA-47C4-AB9F-EDA061AE8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388" y="2517920"/>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82" name="ZoneTexte 81">
            <a:extLst>
              <a:ext uri="{FF2B5EF4-FFF2-40B4-BE49-F238E27FC236}">
                <a16:creationId xmlns:a16="http://schemas.microsoft.com/office/drawing/2014/main" id="{77601B32-3FE9-4B4B-8FAB-A4A0ACF122AF}"/>
              </a:ext>
            </a:extLst>
          </p:cNvPr>
          <p:cNvSpPr txBox="1"/>
          <p:nvPr/>
        </p:nvSpPr>
        <p:spPr>
          <a:xfrm>
            <a:off x="7241201" y="2017778"/>
            <a:ext cx="524503" cy="276999"/>
          </a:xfrm>
          <a:prstGeom prst="rect">
            <a:avLst/>
          </a:prstGeom>
          <a:noFill/>
        </p:spPr>
        <p:txBody>
          <a:bodyPr wrap="none" rtlCol="0">
            <a:spAutoFit/>
          </a:bodyPr>
          <a:lstStyle/>
          <a:p>
            <a:r>
              <a:rPr lang="fr-FR" sz="1200" dirty="0">
                <a:solidFill>
                  <a:schemeClr val="bg1">
                    <a:lumMod val="75000"/>
                  </a:schemeClr>
                </a:solidFill>
              </a:rPr>
              <a:t>1343</a:t>
            </a:r>
          </a:p>
        </p:txBody>
      </p:sp>
      <p:sp>
        <p:nvSpPr>
          <p:cNvPr id="83" name="ZoneTexte 82">
            <a:extLst>
              <a:ext uri="{FF2B5EF4-FFF2-40B4-BE49-F238E27FC236}">
                <a16:creationId xmlns:a16="http://schemas.microsoft.com/office/drawing/2014/main" id="{8173533B-0B51-498C-8EA5-0F7E96538598}"/>
              </a:ext>
            </a:extLst>
          </p:cNvPr>
          <p:cNvSpPr txBox="1"/>
          <p:nvPr/>
        </p:nvSpPr>
        <p:spPr>
          <a:xfrm>
            <a:off x="7162841" y="1822871"/>
            <a:ext cx="899605" cy="261610"/>
          </a:xfrm>
          <a:prstGeom prst="rect">
            <a:avLst/>
          </a:prstGeom>
          <a:noFill/>
        </p:spPr>
        <p:txBody>
          <a:bodyPr wrap="none" rtlCol="0">
            <a:spAutoFit/>
          </a:bodyPr>
          <a:lstStyle/>
          <a:p>
            <a:r>
              <a:rPr lang="fr-FR" sz="1100" b="1" i="1" dirty="0">
                <a:solidFill>
                  <a:schemeClr val="bg1">
                    <a:lumMod val="65000"/>
                  </a:schemeClr>
                </a:solidFill>
              </a:rPr>
              <a:t>0xa108aeb</a:t>
            </a:r>
          </a:p>
        </p:txBody>
      </p:sp>
      <p:sp>
        <p:nvSpPr>
          <p:cNvPr id="71" name="Rectangle 70">
            <a:extLst>
              <a:ext uri="{FF2B5EF4-FFF2-40B4-BE49-F238E27FC236}">
                <a16:creationId xmlns:a16="http://schemas.microsoft.com/office/drawing/2014/main" id="{9585BA8E-56CB-4819-9F5A-A0AA8E82163B}"/>
              </a:ext>
            </a:extLst>
          </p:cNvPr>
          <p:cNvSpPr/>
          <p:nvPr/>
        </p:nvSpPr>
        <p:spPr>
          <a:xfrm rot="5400000">
            <a:off x="4689173" y="2181954"/>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2" name="Rectangle 71">
            <a:extLst>
              <a:ext uri="{FF2B5EF4-FFF2-40B4-BE49-F238E27FC236}">
                <a16:creationId xmlns:a16="http://schemas.microsoft.com/office/drawing/2014/main" id="{6D78EE2E-B17B-439A-A4D6-5BD54B0353D1}"/>
              </a:ext>
            </a:extLst>
          </p:cNvPr>
          <p:cNvSpPr/>
          <p:nvPr/>
        </p:nvSpPr>
        <p:spPr>
          <a:xfrm>
            <a:off x="5075982" y="233634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73" name="Picture 2" descr="cyber, hat, spy, undercover, user icon">
            <a:extLst>
              <a:ext uri="{FF2B5EF4-FFF2-40B4-BE49-F238E27FC236}">
                <a16:creationId xmlns:a16="http://schemas.microsoft.com/office/drawing/2014/main" id="{E0AD20D7-3D5D-4EE8-B1CF-C7B767B4A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212" y="251078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403E5803-7819-431D-9ED0-CEB123E6C5DA}"/>
              </a:ext>
            </a:extLst>
          </p:cNvPr>
          <p:cNvSpPr/>
          <p:nvPr/>
        </p:nvSpPr>
        <p:spPr>
          <a:xfrm rot="5400000">
            <a:off x="3590831"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9" name="Rectangle 58">
            <a:extLst>
              <a:ext uri="{FF2B5EF4-FFF2-40B4-BE49-F238E27FC236}">
                <a16:creationId xmlns:a16="http://schemas.microsoft.com/office/drawing/2014/main" id="{F0AAABC9-D3EA-4B32-9774-2F241663A4E0}"/>
              </a:ext>
            </a:extLst>
          </p:cNvPr>
          <p:cNvSpPr/>
          <p:nvPr/>
        </p:nvSpPr>
        <p:spPr>
          <a:xfrm rot="5400000">
            <a:off x="2488664"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5" name="Rectangle 54">
            <a:extLst>
              <a:ext uri="{FF2B5EF4-FFF2-40B4-BE49-F238E27FC236}">
                <a16:creationId xmlns:a16="http://schemas.microsoft.com/office/drawing/2014/main" id="{CD9A5CE1-CD54-4EA9-8823-34BD0553AFBC}"/>
              </a:ext>
            </a:extLst>
          </p:cNvPr>
          <p:cNvSpPr/>
          <p:nvPr/>
        </p:nvSpPr>
        <p:spPr>
          <a:xfrm rot="1608379">
            <a:off x="1142061" y="2484842"/>
            <a:ext cx="58875" cy="933215"/>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2" name="Rectangle 1">
            <a:extLst>
              <a:ext uri="{FF2B5EF4-FFF2-40B4-BE49-F238E27FC236}">
                <a16:creationId xmlns:a16="http://schemas.microsoft.com/office/drawing/2014/main" id="{82775CCF-55DB-46A5-8939-D9DDE3474B5D}"/>
              </a:ext>
            </a:extLst>
          </p:cNvPr>
          <p:cNvSpPr/>
          <p:nvPr/>
        </p:nvSpPr>
        <p:spPr>
          <a:xfrm>
            <a:off x="6858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B3CA6688-EC9B-4F9D-A5A9-308FA28D7752}"/>
              </a:ext>
            </a:extLst>
          </p:cNvPr>
          <p:cNvSpPr/>
          <p:nvPr/>
        </p:nvSpPr>
        <p:spPr>
          <a:xfrm>
            <a:off x="178308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2248467F-1964-4C9D-91E5-8922B5D36701}"/>
              </a:ext>
            </a:extLst>
          </p:cNvPr>
          <p:cNvSpPr txBox="1"/>
          <p:nvPr/>
        </p:nvSpPr>
        <p:spPr>
          <a:xfrm>
            <a:off x="35104" y="3157001"/>
            <a:ext cx="413896" cy="307777"/>
          </a:xfrm>
          <a:prstGeom prst="rect">
            <a:avLst/>
          </a:prstGeom>
          <a:noFill/>
        </p:spPr>
        <p:txBody>
          <a:bodyPr wrap="none" rtlCol="0">
            <a:spAutoFit/>
          </a:bodyPr>
          <a:lstStyle/>
          <a:p>
            <a:r>
              <a:rPr lang="fr-FR" dirty="0"/>
              <a:t>… </a:t>
            </a:r>
          </a:p>
        </p:txBody>
      </p:sp>
      <p:sp>
        <p:nvSpPr>
          <p:cNvPr id="5" name="Rectangle 4">
            <a:extLst>
              <a:ext uri="{FF2B5EF4-FFF2-40B4-BE49-F238E27FC236}">
                <a16:creationId xmlns:a16="http://schemas.microsoft.com/office/drawing/2014/main" id="{DBCA440A-4179-4840-ADA7-02FC16C7761D}"/>
              </a:ext>
            </a:extLst>
          </p:cNvPr>
          <p:cNvSpPr/>
          <p:nvPr/>
        </p:nvSpPr>
        <p:spPr>
          <a:xfrm>
            <a:off x="6248400" y="337412"/>
            <a:ext cx="1295400" cy="1171347"/>
          </a:xfrm>
          <a:prstGeom prst="rect">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170 PH/s</a:t>
            </a:r>
          </a:p>
        </p:txBody>
      </p:sp>
      <p:sp>
        <p:nvSpPr>
          <p:cNvPr id="9" name="Rectangle 8">
            <a:extLst>
              <a:ext uri="{FF2B5EF4-FFF2-40B4-BE49-F238E27FC236}">
                <a16:creationId xmlns:a16="http://schemas.microsoft.com/office/drawing/2014/main" id="{D6EADAA6-6561-4D41-9214-636273BCBA25}"/>
              </a:ext>
            </a:extLst>
          </p:cNvPr>
          <p:cNvSpPr/>
          <p:nvPr/>
        </p:nvSpPr>
        <p:spPr>
          <a:xfrm>
            <a:off x="7543800" y="140043"/>
            <a:ext cx="1295400" cy="13687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185 PH/s</a:t>
            </a:r>
          </a:p>
        </p:txBody>
      </p:sp>
      <p:pic>
        <p:nvPicPr>
          <p:cNvPr id="10" name="Picture 2" descr="cyber, hat, spy, undercover, user icon">
            <a:extLst>
              <a:ext uri="{FF2B5EF4-FFF2-40B4-BE49-F238E27FC236}">
                <a16:creationId xmlns:a16="http://schemas.microsoft.com/office/drawing/2014/main" id="{199D58F8-BA75-4F7F-9FE4-C0374AAA9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90" y="1215641"/>
            <a:ext cx="483620" cy="48362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933BE452-91F5-4D29-BBF8-B51AF1C6681D}"/>
              </a:ext>
            </a:extLst>
          </p:cNvPr>
          <p:cNvPicPr>
            <a:picLocks noChangeAspect="1"/>
          </p:cNvPicPr>
          <p:nvPr/>
        </p:nvPicPr>
        <p:blipFill>
          <a:blip r:embed="rId4"/>
          <a:stretch>
            <a:fillRect/>
          </a:stretch>
        </p:blipFill>
        <p:spPr>
          <a:xfrm>
            <a:off x="6577170" y="1199941"/>
            <a:ext cx="469300" cy="469300"/>
          </a:xfrm>
          <a:prstGeom prst="rect">
            <a:avLst/>
          </a:prstGeom>
        </p:spPr>
      </p:pic>
      <p:sp>
        <p:nvSpPr>
          <p:cNvPr id="6" name="ZoneTexte 5">
            <a:extLst>
              <a:ext uri="{FF2B5EF4-FFF2-40B4-BE49-F238E27FC236}">
                <a16:creationId xmlns:a16="http://schemas.microsoft.com/office/drawing/2014/main" id="{D74FA2A0-1BA0-4D16-9B6B-CC5AC0F36636}"/>
              </a:ext>
            </a:extLst>
          </p:cNvPr>
          <p:cNvSpPr txBox="1"/>
          <p:nvPr/>
        </p:nvSpPr>
        <p:spPr>
          <a:xfrm>
            <a:off x="6993580" y="1347482"/>
            <a:ext cx="458780" cy="307777"/>
          </a:xfrm>
          <a:prstGeom prst="rect">
            <a:avLst/>
          </a:prstGeom>
          <a:noFill/>
        </p:spPr>
        <p:txBody>
          <a:bodyPr wrap="none" rtlCol="0">
            <a:spAutoFit/>
          </a:bodyPr>
          <a:lstStyle/>
          <a:p>
            <a:r>
              <a:rPr lang="fr-FR" dirty="0"/>
              <a:t>+ X</a:t>
            </a:r>
          </a:p>
        </p:txBody>
      </p:sp>
      <p:sp>
        <p:nvSpPr>
          <p:cNvPr id="21" name="Rectangle 20">
            <a:extLst>
              <a:ext uri="{FF2B5EF4-FFF2-40B4-BE49-F238E27FC236}">
                <a16:creationId xmlns:a16="http://schemas.microsoft.com/office/drawing/2014/main" id="{956A5181-9ED3-48F4-8770-EA1464C40381}"/>
              </a:ext>
            </a:extLst>
          </p:cNvPr>
          <p:cNvSpPr/>
          <p:nvPr/>
        </p:nvSpPr>
        <p:spPr>
          <a:xfrm>
            <a:off x="288036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DAA9492F-3C86-4ED8-845A-F42102EBD996}"/>
              </a:ext>
            </a:extLst>
          </p:cNvPr>
          <p:cNvSpPr/>
          <p:nvPr/>
        </p:nvSpPr>
        <p:spPr>
          <a:xfrm>
            <a:off x="397764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Shape 88">
            <a:extLst>
              <a:ext uri="{FF2B5EF4-FFF2-40B4-BE49-F238E27FC236}">
                <a16:creationId xmlns:a16="http://schemas.microsoft.com/office/drawing/2014/main" id="{CC831B76-5051-4A4B-B525-8163C69EDBA7}"/>
              </a:ext>
            </a:extLst>
          </p:cNvPr>
          <p:cNvSpPr txBox="1">
            <a:spLocks/>
          </p:cNvSpPr>
          <p:nvPr/>
        </p:nvSpPr>
        <p:spPr>
          <a:xfrm>
            <a:off x="476501" y="263485"/>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L’attaque des 51%</a:t>
            </a:r>
          </a:p>
        </p:txBody>
      </p:sp>
      <p:sp>
        <p:nvSpPr>
          <p:cNvPr id="18" name="ZoneTexte 17">
            <a:extLst>
              <a:ext uri="{FF2B5EF4-FFF2-40B4-BE49-F238E27FC236}">
                <a16:creationId xmlns:a16="http://schemas.microsoft.com/office/drawing/2014/main" id="{61633827-C9C3-4CB1-8231-7FB505D578FD}"/>
              </a:ext>
            </a:extLst>
          </p:cNvPr>
          <p:cNvSpPr txBox="1"/>
          <p:nvPr/>
        </p:nvSpPr>
        <p:spPr>
          <a:xfrm>
            <a:off x="631881" y="2993318"/>
            <a:ext cx="524503" cy="276999"/>
          </a:xfrm>
          <a:prstGeom prst="rect">
            <a:avLst/>
          </a:prstGeom>
          <a:noFill/>
        </p:spPr>
        <p:txBody>
          <a:bodyPr wrap="none" rtlCol="0">
            <a:spAutoFit/>
          </a:bodyPr>
          <a:lstStyle/>
          <a:p>
            <a:r>
              <a:rPr lang="fr-FR" sz="1200" dirty="0">
                <a:solidFill>
                  <a:schemeClr val="bg1">
                    <a:lumMod val="75000"/>
                  </a:schemeClr>
                </a:solidFill>
              </a:rPr>
              <a:t>1337</a:t>
            </a:r>
          </a:p>
        </p:txBody>
      </p:sp>
      <p:sp>
        <p:nvSpPr>
          <p:cNvPr id="31" name="ZoneTexte 30">
            <a:extLst>
              <a:ext uri="{FF2B5EF4-FFF2-40B4-BE49-F238E27FC236}">
                <a16:creationId xmlns:a16="http://schemas.microsoft.com/office/drawing/2014/main" id="{B137373E-CD66-437D-AC56-05EFF451F5A5}"/>
              </a:ext>
            </a:extLst>
          </p:cNvPr>
          <p:cNvSpPr txBox="1"/>
          <p:nvPr/>
        </p:nvSpPr>
        <p:spPr>
          <a:xfrm>
            <a:off x="1726568" y="3046658"/>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32" name="ZoneTexte 31">
            <a:extLst>
              <a:ext uri="{FF2B5EF4-FFF2-40B4-BE49-F238E27FC236}">
                <a16:creationId xmlns:a16="http://schemas.microsoft.com/office/drawing/2014/main" id="{F660F18B-8951-4FB7-81EE-705D9EB86D21}"/>
              </a:ext>
            </a:extLst>
          </p:cNvPr>
          <p:cNvSpPr txBox="1"/>
          <p:nvPr/>
        </p:nvSpPr>
        <p:spPr>
          <a:xfrm>
            <a:off x="2821255" y="3046658"/>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33" name="ZoneTexte 32">
            <a:extLst>
              <a:ext uri="{FF2B5EF4-FFF2-40B4-BE49-F238E27FC236}">
                <a16:creationId xmlns:a16="http://schemas.microsoft.com/office/drawing/2014/main" id="{F6E89B94-D8DC-48C3-91D9-ED0E571A4F34}"/>
              </a:ext>
            </a:extLst>
          </p:cNvPr>
          <p:cNvSpPr txBox="1"/>
          <p:nvPr/>
        </p:nvSpPr>
        <p:spPr>
          <a:xfrm>
            <a:off x="3921130" y="3046658"/>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29" name="Accolade ouvrante 28">
            <a:extLst>
              <a:ext uri="{FF2B5EF4-FFF2-40B4-BE49-F238E27FC236}">
                <a16:creationId xmlns:a16="http://schemas.microsoft.com/office/drawing/2014/main" id="{9A24ADCB-B63E-4530-86B3-368A0CD4E528}"/>
              </a:ext>
            </a:extLst>
          </p:cNvPr>
          <p:cNvSpPr/>
          <p:nvPr/>
        </p:nvSpPr>
        <p:spPr>
          <a:xfrm rot="5400000">
            <a:off x="795362" y="3563278"/>
            <a:ext cx="192356" cy="495300"/>
          </a:xfrm>
          <a:prstGeom prst="lef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fr-FR" dirty="0"/>
          </a:p>
        </p:txBody>
      </p:sp>
      <p:sp>
        <p:nvSpPr>
          <p:cNvPr id="36" name="Rectangle 35">
            <a:extLst>
              <a:ext uri="{FF2B5EF4-FFF2-40B4-BE49-F238E27FC236}">
                <a16:creationId xmlns:a16="http://schemas.microsoft.com/office/drawing/2014/main" id="{E36E2181-CB76-4D23-AE6F-5FD313F3D9EC}"/>
              </a:ext>
            </a:extLst>
          </p:cNvPr>
          <p:cNvSpPr/>
          <p:nvPr/>
        </p:nvSpPr>
        <p:spPr>
          <a:xfrm>
            <a:off x="507492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1D55CB9E-39DF-4DF9-8B37-114F7BF8557C}"/>
              </a:ext>
            </a:extLst>
          </p:cNvPr>
          <p:cNvSpPr/>
          <p:nvPr/>
        </p:nvSpPr>
        <p:spPr>
          <a:xfrm>
            <a:off x="6172200" y="331089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C0BA13E2-F42A-4D91-86DD-BEFEC0EDB354}"/>
              </a:ext>
            </a:extLst>
          </p:cNvPr>
          <p:cNvSpPr/>
          <p:nvPr/>
        </p:nvSpPr>
        <p:spPr>
          <a:xfrm rot="5400000">
            <a:off x="5795403" y="3180957"/>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29A49CEA-BDDA-44A8-9BB3-605C231DE2AD}"/>
              </a:ext>
            </a:extLst>
          </p:cNvPr>
          <p:cNvSpPr txBox="1"/>
          <p:nvPr/>
        </p:nvSpPr>
        <p:spPr>
          <a:xfrm>
            <a:off x="5018408" y="3046657"/>
            <a:ext cx="524503" cy="276999"/>
          </a:xfrm>
          <a:prstGeom prst="rect">
            <a:avLst/>
          </a:prstGeom>
          <a:noFill/>
        </p:spPr>
        <p:txBody>
          <a:bodyPr wrap="none" rtlCol="0">
            <a:spAutoFit/>
          </a:bodyPr>
          <a:lstStyle/>
          <a:p>
            <a:r>
              <a:rPr lang="fr-FR" sz="1200" dirty="0">
                <a:solidFill>
                  <a:schemeClr val="bg1">
                    <a:lumMod val="75000"/>
                  </a:schemeClr>
                </a:solidFill>
              </a:rPr>
              <a:t>1341</a:t>
            </a:r>
          </a:p>
        </p:txBody>
      </p:sp>
      <p:sp>
        <p:nvSpPr>
          <p:cNvPr id="41" name="ZoneTexte 40">
            <a:extLst>
              <a:ext uri="{FF2B5EF4-FFF2-40B4-BE49-F238E27FC236}">
                <a16:creationId xmlns:a16="http://schemas.microsoft.com/office/drawing/2014/main" id="{ACF73D30-3633-476E-AD4E-21EE1B607B61}"/>
              </a:ext>
            </a:extLst>
          </p:cNvPr>
          <p:cNvSpPr txBox="1"/>
          <p:nvPr/>
        </p:nvSpPr>
        <p:spPr>
          <a:xfrm>
            <a:off x="6115688" y="3046657"/>
            <a:ext cx="524503" cy="276999"/>
          </a:xfrm>
          <a:prstGeom prst="rect">
            <a:avLst/>
          </a:prstGeom>
          <a:noFill/>
        </p:spPr>
        <p:txBody>
          <a:bodyPr wrap="none" rtlCol="0">
            <a:spAutoFit/>
          </a:bodyPr>
          <a:lstStyle/>
          <a:p>
            <a:r>
              <a:rPr lang="fr-FR" sz="1200" dirty="0">
                <a:solidFill>
                  <a:schemeClr val="bg1">
                    <a:lumMod val="75000"/>
                  </a:schemeClr>
                </a:solidFill>
              </a:rPr>
              <a:t>1342</a:t>
            </a:r>
          </a:p>
        </p:txBody>
      </p:sp>
      <p:sp>
        <p:nvSpPr>
          <p:cNvPr id="45" name="ZoneTexte 44">
            <a:extLst>
              <a:ext uri="{FF2B5EF4-FFF2-40B4-BE49-F238E27FC236}">
                <a16:creationId xmlns:a16="http://schemas.microsoft.com/office/drawing/2014/main" id="{0AC6DE99-0718-4402-B290-0619F14D8E7D}"/>
              </a:ext>
            </a:extLst>
          </p:cNvPr>
          <p:cNvSpPr txBox="1"/>
          <p:nvPr/>
        </p:nvSpPr>
        <p:spPr>
          <a:xfrm>
            <a:off x="548337" y="2731169"/>
            <a:ext cx="686406" cy="261610"/>
          </a:xfrm>
          <a:prstGeom prst="rect">
            <a:avLst/>
          </a:prstGeom>
          <a:noFill/>
        </p:spPr>
        <p:txBody>
          <a:bodyPr wrap="square" rtlCol="0">
            <a:spAutoFit/>
          </a:bodyPr>
          <a:lstStyle/>
          <a:p>
            <a:r>
              <a:rPr lang="fr-FR" sz="1100" i="1" dirty="0">
                <a:solidFill>
                  <a:schemeClr val="bg1">
                    <a:lumMod val="65000"/>
                  </a:schemeClr>
                </a:solidFill>
              </a:rPr>
              <a:t>0x997fa</a:t>
            </a:r>
          </a:p>
        </p:txBody>
      </p:sp>
      <p:sp>
        <p:nvSpPr>
          <p:cNvPr id="46" name="ZoneTexte 45">
            <a:extLst>
              <a:ext uri="{FF2B5EF4-FFF2-40B4-BE49-F238E27FC236}">
                <a16:creationId xmlns:a16="http://schemas.microsoft.com/office/drawing/2014/main" id="{C8E2AF8C-A4E3-46CD-A64C-FA9CA2A5ED30}"/>
              </a:ext>
            </a:extLst>
          </p:cNvPr>
          <p:cNvSpPr txBox="1"/>
          <p:nvPr/>
        </p:nvSpPr>
        <p:spPr>
          <a:xfrm>
            <a:off x="1645616" y="2845469"/>
            <a:ext cx="726481" cy="261610"/>
          </a:xfrm>
          <a:prstGeom prst="rect">
            <a:avLst/>
          </a:prstGeom>
          <a:noFill/>
        </p:spPr>
        <p:txBody>
          <a:bodyPr wrap="none" rtlCol="0">
            <a:spAutoFit/>
          </a:bodyPr>
          <a:lstStyle/>
          <a:p>
            <a:r>
              <a:rPr lang="fr-FR" sz="1100" i="1" dirty="0">
                <a:solidFill>
                  <a:schemeClr val="bg1">
                    <a:lumMod val="65000"/>
                  </a:schemeClr>
                </a:solidFill>
              </a:rPr>
              <a:t>0x001ea</a:t>
            </a:r>
          </a:p>
        </p:txBody>
      </p:sp>
      <p:sp>
        <p:nvSpPr>
          <p:cNvPr id="47" name="ZoneTexte 46">
            <a:extLst>
              <a:ext uri="{FF2B5EF4-FFF2-40B4-BE49-F238E27FC236}">
                <a16:creationId xmlns:a16="http://schemas.microsoft.com/office/drawing/2014/main" id="{AC4585F0-D35A-4005-B285-9C92EF5610F7}"/>
              </a:ext>
            </a:extLst>
          </p:cNvPr>
          <p:cNvSpPr txBox="1"/>
          <p:nvPr/>
        </p:nvSpPr>
        <p:spPr>
          <a:xfrm>
            <a:off x="2746239" y="2839778"/>
            <a:ext cx="726481" cy="261610"/>
          </a:xfrm>
          <a:prstGeom prst="rect">
            <a:avLst/>
          </a:prstGeom>
          <a:noFill/>
        </p:spPr>
        <p:txBody>
          <a:bodyPr wrap="none" rtlCol="0">
            <a:spAutoFit/>
          </a:bodyPr>
          <a:lstStyle/>
          <a:p>
            <a:r>
              <a:rPr lang="fr-FR" sz="1100" i="1" dirty="0">
                <a:solidFill>
                  <a:schemeClr val="bg1">
                    <a:lumMod val="65000"/>
                  </a:schemeClr>
                </a:solidFill>
              </a:rPr>
              <a:t>0x99bda</a:t>
            </a:r>
          </a:p>
        </p:txBody>
      </p:sp>
      <p:sp>
        <p:nvSpPr>
          <p:cNvPr id="48" name="ZoneTexte 47">
            <a:extLst>
              <a:ext uri="{FF2B5EF4-FFF2-40B4-BE49-F238E27FC236}">
                <a16:creationId xmlns:a16="http://schemas.microsoft.com/office/drawing/2014/main" id="{FEE29815-D49F-43AC-A82E-F02B5164D9FC}"/>
              </a:ext>
            </a:extLst>
          </p:cNvPr>
          <p:cNvSpPr txBox="1"/>
          <p:nvPr/>
        </p:nvSpPr>
        <p:spPr>
          <a:xfrm>
            <a:off x="3842770" y="2851751"/>
            <a:ext cx="726481" cy="261610"/>
          </a:xfrm>
          <a:prstGeom prst="rect">
            <a:avLst/>
          </a:prstGeom>
          <a:noFill/>
        </p:spPr>
        <p:txBody>
          <a:bodyPr wrap="none" rtlCol="0">
            <a:spAutoFit/>
          </a:bodyPr>
          <a:lstStyle/>
          <a:p>
            <a:r>
              <a:rPr lang="fr-FR" sz="1100" i="1" dirty="0">
                <a:solidFill>
                  <a:schemeClr val="bg1">
                    <a:lumMod val="65000"/>
                  </a:schemeClr>
                </a:solidFill>
              </a:rPr>
              <a:t>0x80eab</a:t>
            </a:r>
          </a:p>
        </p:txBody>
      </p:sp>
      <p:sp>
        <p:nvSpPr>
          <p:cNvPr id="49" name="ZoneTexte 48">
            <a:extLst>
              <a:ext uri="{FF2B5EF4-FFF2-40B4-BE49-F238E27FC236}">
                <a16:creationId xmlns:a16="http://schemas.microsoft.com/office/drawing/2014/main" id="{8510D7BA-9414-4B87-9579-18899FFC8AFF}"/>
              </a:ext>
            </a:extLst>
          </p:cNvPr>
          <p:cNvSpPr txBox="1"/>
          <p:nvPr/>
        </p:nvSpPr>
        <p:spPr>
          <a:xfrm>
            <a:off x="4942197" y="2851751"/>
            <a:ext cx="686406" cy="261610"/>
          </a:xfrm>
          <a:prstGeom prst="rect">
            <a:avLst/>
          </a:prstGeom>
          <a:noFill/>
        </p:spPr>
        <p:txBody>
          <a:bodyPr wrap="none" rtlCol="0">
            <a:spAutoFit/>
          </a:bodyPr>
          <a:lstStyle/>
          <a:p>
            <a:r>
              <a:rPr lang="fr-FR" sz="1100" i="1" dirty="0">
                <a:solidFill>
                  <a:schemeClr val="bg1">
                    <a:lumMod val="65000"/>
                  </a:schemeClr>
                </a:solidFill>
              </a:rPr>
              <a:t>0xd3f90</a:t>
            </a:r>
          </a:p>
        </p:txBody>
      </p:sp>
      <p:sp>
        <p:nvSpPr>
          <p:cNvPr id="50" name="ZoneTexte 49">
            <a:extLst>
              <a:ext uri="{FF2B5EF4-FFF2-40B4-BE49-F238E27FC236}">
                <a16:creationId xmlns:a16="http://schemas.microsoft.com/office/drawing/2014/main" id="{3B207756-AD3C-4AB6-BE7E-9EE557BFCC53}"/>
              </a:ext>
            </a:extLst>
          </p:cNvPr>
          <p:cNvSpPr txBox="1"/>
          <p:nvPr/>
        </p:nvSpPr>
        <p:spPr>
          <a:xfrm>
            <a:off x="6039924" y="2840069"/>
            <a:ext cx="726481" cy="261610"/>
          </a:xfrm>
          <a:prstGeom prst="rect">
            <a:avLst/>
          </a:prstGeom>
          <a:noFill/>
        </p:spPr>
        <p:txBody>
          <a:bodyPr wrap="none" rtlCol="0">
            <a:spAutoFit/>
          </a:bodyPr>
          <a:lstStyle/>
          <a:p>
            <a:r>
              <a:rPr lang="fr-FR" sz="1100" i="1" dirty="0">
                <a:solidFill>
                  <a:schemeClr val="bg1">
                    <a:lumMod val="65000"/>
                  </a:schemeClr>
                </a:solidFill>
              </a:rPr>
              <a:t>0x69d32</a:t>
            </a:r>
          </a:p>
        </p:txBody>
      </p:sp>
      <p:pic>
        <p:nvPicPr>
          <p:cNvPr id="52" name="Picture 2" descr="cyber, hat, spy, undercover, user icon">
            <a:extLst>
              <a:ext uri="{FF2B5EF4-FFF2-40B4-BE49-F238E27FC236}">
                <a16:creationId xmlns:a16="http://schemas.microsoft.com/office/drawing/2014/main" id="{5F1534D3-6F29-4D3C-B883-593423CF0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08" y="3557754"/>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9841943-7021-4D93-8D19-41680CDF6898}"/>
              </a:ext>
            </a:extLst>
          </p:cNvPr>
          <p:cNvSpPr/>
          <p:nvPr/>
        </p:nvSpPr>
        <p:spPr>
          <a:xfrm rot="5400000">
            <a:off x="1520941" y="2367883"/>
            <a:ext cx="73199" cy="374878"/>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8" name="Rectangle 57">
            <a:extLst>
              <a:ext uri="{FF2B5EF4-FFF2-40B4-BE49-F238E27FC236}">
                <a16:creationId xmlns:a16="http://schemas.microsoft.com/office/drawing/2014/main" id="{99F93044-93CC-4E42-9F91-FAA81BD3B317}"/>
              </a:ext>
            </a:extLst>
          </p:cNvPr>
          <p:cNvSpPr/>
          <p:nvPr/>
        </p:nvSpPr>
        <p:spPr>
          <a:xfrm>
            <a:off x="1740152" y="2352969"/>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3" name="Picture 2" descr="cyber, hat, spy, undercover, user icon">
            <a:extLst>
              <a:ext uri="{FF2B5EF4-FFF2-40B4-BE49-F238E27FC236}">
                <a16:creationId xmlns:a16="http://schemas.microsoft.com/office/drawing/2014/main" id="{CE36A3BD-2920-41E3-A938-096478F6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382" y="2527402"/>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1A543E02-A698-42A5-B8C1-3D3D9C22F47C}"/>
              </a:ext>
            </a:extLst>
          </p:cNvPr>
          <p:cNvSpPr txBox="1"/>
          <p:nvPr/>
        </p:nvSpPr>
        <p:spPr>
          <a:xfrm>
            <a:off x="1665608" y="2016103"/>
            <a:ext cx="524503" cy="276999"/>
          </a:xfrm>
          <a:prstGeom prst="rect">
            <a:avLst/>
          </a:prstGeom>
          <a:noFill/>
        </p:spPr>
        <p:txBody>
          <a:bodyPr wrap="none" rtlCol="0">
            <a:spAutoFit/>
          </a:bodyPr>
          <a:lstStyle/>
          <a:p>
            <a:r>
              <a:rPr lang="fr-FR" sz="1200" dirty="0">
                <a:solidFill>
                  <a:schemeClr val="bg1">
                    <a:lumMod val="75000"/>
                  </a:schemeClr>
                </a:solidFill>
              </a:rPr>
              <a:t>1338</a:t>
            </a:r>
          </a:p>
        </p:txBody>
      </p:sp>
      <p:sp>
        <p:nvSpPr>
          <p:cNvPr id="61" name="ZoneTexte 60">
            <a:extLst>
              <a:ext uri="{FF2B5EF4-FFF2-40B4-BE49-F238E27FC236}">
                <a16:creationId xmlns:a16="http://schemas.microsoft.com/office/drawing/2014/main" id="{E7B226E9-BF54-4303-9092-F66E1AA9805C}"/>
              </a:ext>
            </a:extLst>
          </p:cNvPr>
          <p:cNvSpPr txBox="1"/>
          <p:nvPr/>
        </p:nvSpPr>
        <p:spPr>
          <a:xfrm>
            <a:off x="2821255" y="2016103"/>
            <a:ext cx="524503" cy="276999"/>
          </a:xfrm>
          <a:prstGeom prst="rect">
            <a:avLst/>
          </a:prstGeom>
          <a:noFill/>
        </p:spPr>
        <p:txBody>
          <a:bodyPr wrap="none" rtlCol="0">
            <a:spAutoFit/>
          </a:bodyPr>
          <a:lstStyle/>
          <a:p>
            <a:r>
              <a:rPr lang="fr-FR" sz="1200" dirty="0">
                <a:solidFill>
                  <a:schemeClr val="bg1">
                    <a:lumMod val="75000"/>
                  </a:schemeClr>
                </a:solidFill>
              </a:rPr>
              <a:t>1339</a:t>
            </a:r>
          </a:p>
        </p:txBody>
      </p:sp>
      <p:sp>
        <p:nvSpPr>
          <p:cNvPr id="62" name="ZoneTexte 61">
            <a:extLst>
              <a:ext uri="{FF2B5EF4-FFF2-40B4-BE49-F238E27FC236}">
                <a16:creationId xmlns:a16="http://schemas.microsoft.com/office/drawing/2014/main" id="{8810F1CD-7E0A-42CD-9453-FA51869A330A}"/>
              </a:ext>
            </a:extLst>
          </p:cNvPr>
          <p:cNvSpPr txBox="1"/>
          <p:nvPr/>
        </p:nvSpPr>
        <p:spPr>
          <a:xfrm>
            <a:off x="3921130" y="2016103"/>
            <a:ext cx="524503" cy="276999"/>
          </a:xfrm>
          <a:prstGeom prst="rect">
            <a:avLst/>
          </a:prstGeom>
          <a:noFill/>
        </p:spPr>
        <p:txBody>
          <a:bodyPr wrap="none" rtlCol="0">
            <a:spAutoFit/>
          </a:bodyPr>
          <a:lstStyle/>
          <a:p>
            <a:r>
              <a:rPr lang="fr-FR" sz="1200" dirty="0">
                <a:solidFill>
                  <a:schemeClr val="bg1">
                    <a:lumMod val="75000"/>
                  </a:schemeClr>
                </a:solidFill>
              </a:rPr>
              <a:t>1340</a:t>
            </a:r>
          </a:p>
        </p:txBody>
      </p:sp>
      <p:sp>
        <p:nvSpPr>
          <p:cNvPr id="63" name="ZoneTexte 62">
            <a:extLst>
              <a:ext uri="{FF2B5EF4-FFF2-40B4-BE49-F238E27FC236}">
                <a16:creationId xmlns:a16="http://schemas.microsoft.com/office/drawing/2014/main" id="{6BDF11D1-154F-4B48-BAFE-CC8E36BB6AA5}"/>
              </a:ext>
            </a:extLst>
          </p:cNvPr>
          <p:cNvSpPr txBox="1"/>
          <p:nvPr/>
        </p:nvSpPr>
        <p:spPr>
          <a:xfrm>
            <a:off x="1584656" y="1814914"/>
            <a:ext cx="742511" cy="261610"/>
          </a:xfrm>
          <a:prstGeom prst="rect">
            <a:avLst/>
          </a:prstGeom>
          <a:noFill/>
        </p:spPr>
        <p:txBody>
          <a:bodyPr wrap="none" rtlCol="0">
            <a:spAutoFit/>
          </a:bodyPr>
          <a:lstStyle/>
          <a:p>
            <a:r>
              <a:rPr lang="fr-FR" sz="1100" b="1" i="1" dirty="0">
                <a:solidFill>
                  <a:schemeClr val="bg1">
                    <a:lumMod val="65000"/>
                  </a:schemeClr>
                </a:solidFill>
              </a:rPr>
              <a:t>0xb9a0e</a:t>
            </a:r>
          </a:p>
        </p:txBody>
      </p:sp>
      <p:sp>
        <p:nvSpPr>
          <p:cNvPr id="64" name="ZoneTexte 63">
            <a:extLst>
              <a:ext uri="{FF2B5EF4-FFF2-40B4-BE49-F238E27FC236}">
                <a16:creationId xmlns:a16="http://schemas.microsoft.com/office/drawing/2014/main" id="{9F09C086-730A-4BA0-937E-E3E0195EB55C}"/>
              </a:ext>
            </a:extLst>
          </p:cNvPr>
          <p:cNvSpPr txBox="1"/>
          <p:nvPr/>
        </p:nvSpPr>
        <p:spPr>
          <a:xfrm>
            <a:off x="2746239" y="1809223"/>
            <a:ext cx="813043" cy="261610"/>
          </a:xfrm>
          <a:prstGeom prst="rect">
            <a:avLst/>
          </a:prstGeom>
          <a:noFill/>
        </p:spPr>
        <p:txBody>
          <a:bodyPr wrap="none" rtlCol="0">
            <a:spAutoFit/>
          </a:bodyPr>
          <a:lstStyle/>
          <a:p>
            <a:r>
              <a:rPr lang="fr-FR" sz="1100" b="1" i="1" dirty="0">
                <a:solidFill>
                  <a:schemeClr val="bg1">
                    <a:lumMod val="65000"/>
                  </a:schemeClr>
                </a:solidFill>
              </a:rPr>
              <a:t>0x71e01a</a:t>
            </a:r>
          </a:p>
        </p:txBody>
      </p:sp>
      <p:sp>
        <p:nvSpPr>
          <p:cNvPr id="65" name="ZoneTexte 64">
            <a:extLst>
              <a:ext uri="{FF2B5EF4-FFF2-40B4-BE49-F238E27FC236}">
                <a16:creationId xmlns:a16="http://schemas.microsoft.com/office/drawing/2014/main" id="{E1494C43-B9CE-4A5A-A4FF-DD20F82EAE7A}"/>
              </a:ext>
            </a:extLst>
          </p:cNvPr>
          <p:cNvSpPr txBox="1"/>
          <p:nvPr/>
        </p:nvSpPr>
        <p:spPr>
          <a:xfrm>
            <a:off x="3842770" y="1821196"/>
            <a:ext cx="821059" cy="261610"/>
          </a:xfrm>
          <a:prstGeom prst="rect">
            <a:avLst/>
          </a:prstGeom>
          <a:noFill/>
        </p:spPr>
        <p:txBody>
          <a:bodyPr wrap="none" rtlCol="0">
            <a:spAutoFit/>
          </a:bodyPr>
          <a:lstStyle/>
          <a:p>
            <a:r>
              <a:rPr lang="fr-FR" sz="1100" b="1" i="1" dirty="0">
                <a:solidFill>
                  <a:schemeClr val="bg1">
                    <a:lumMod val="65000"/>
                  </a:schemeClr>
                </a:solidFill>
              </a:rPr>
              <a:t>0x0292eb</a:t>
            </a:r>
          </a:p>
        </p:txBody>
      </p:sp>
      <p:sp>
        <p:nvSpPr>
          <p:cNvPr id="54" name="Rectangle 53">
            <a:extLst>
              <a:ext uri="{FF2B5EF4-FFF2-40B4-BE49-F238E27FC236}">
                <a16:creationId xmlns:a16="http://schemas.microsoft.com/office/drawing/2014/main" id="{04F7B3E2-6B03-4A23-8FDD-C0F5C8D23CDF}"/>
              </a:ext>
            </a:extLst>
          </p:cNvPr>
          <p:cNvSpPr/>
          <p:nvPr/>
        </p:nvSpPr>
        <p:spPr>
          <a:xfrm>
            <a:off x="2886902" y="2343968"/>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57" name="Picture 2" descr="cyber, hat, spy, undercover, user icon">
            <a:extLst>
              <a:ext uri="{FF2B5EF4-FFF2-40B4-BE49-F238E27FC236}">
                <a16:creationId xmlns:a16="http://schemas.microsoft.com/office/drawing/2014/main" id="{66CA1949-9970-45D5-A75B-94AF70551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132" y="2518401"/>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4A0F9F96-DE39-483F-8052-4B99B8CFC623}"/>
              </a:ext>
            </a:extLst>
          </p:cNvPr>
          <p:cNvSpPr/>
          <p:nvPr/>
        </p:nvSpPr>
        <p:spPr>
          <a:xfrm>
            <a:off x="3977640" y="233553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pic>
        <p:nvPicPr>
          <p:cNvPr id="67" name="Picture 2" descr="cyber, hat, spy, undercover, user icon">
            <a:extLst>
              <a:ext uri="{FF2B5EF4-FFF2-40B4-BE49-F238E27FC236}">
                <a16:creationId xmlns:a16="http://schemas.microsoft.com/office/drawing/2014/main" id="{930E5A39-C015-4CB1-A795-C758BAE47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870" y="2509963"/>
            <a:ext cx="231837" cy="231837"/>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a:extLst>
              <a:ext uri="{FF2B5EF4-FFF2-40B4-BE49-F238E27FC236}">
                <a16:creationId xmlns:a16="http://schemas.microsoft.com/office/drawing/2014/main" id="{3DC68030-C84B-4989-911B-F74682A59CBF}"/>
              </a:ext>
            </a:extLst>
          </p:cNvPr>
          <p:cNvSpPr txBox="1"/>
          <p:nvPr/>
        </p:nvSpPr>
        <p:spPr>
          <a:xfrm>
            <a:off x="5016683" y="2009821"/>
            <a:ext cx="524503" cy="276999"/>
          </a:xfrm>
          <a:prstGeom prst="rect">
            <a:avLst/>
          </a:prstGeom>
          <a:noFill/>
        </p:spPr>
        <p:txBody>
          <a:bodyPr wrap="none" rtlCol="0">
            <a:spAutoFit/>
          </a:bodyPr>
          <a:lstStyle/>
          <a:p>
            <a:r>
              <a:rPr lang="fr-FR" sz="1200" dirty="0">
                <a:solidFill>
                  <a:schemeClr val="bg1">
                    <a:lumMod val="75000"/>
                  </a:schemeClr>
                </a:solidFill>
              </a:rPr>
              <a:t>1341</a:t>
            </a:r>
          </a:p>
        </p:txBody>
      </p:sp>
      <p:sp>
        <p:nvSpPr>
          <p:cNvPr id="70" name="ZoneTexte 69">
            <a:extLst>
              <a:ext uri="{FF2B5EF4-FFF2-40B4-BE49-F238E27FC236}">
                <a16:creationId xmlns:a16="http://schemas.microsoft.com/office/drawing/2014/main" id="{4852A99A-E0C4-4C39-A5E8-5AFBBDEA72CB}"/>
              </a:ext>
            </a:extLst>
          </p:cNvPr>
          <p:cNvSpPr txBox="1"/>
          <p:nvPr/>
        </p:nvSpPr>
        <p:spPr>
          <a:xfrm>
            <a:off x="4938323" y="1814914"/>
            <a:ext cx="813043" cy="261610"/>
          </a:xfrm>
          <a:prstGeom prst="rect">
            <a:avLst/>
          </a:prstGeom>
          <a:noFill/>
        </p:spPr>
        <p:txBody>
          <a:bodyPr wrap="none" rtlCol="0">
            <a:spAutoFit/>
          </a:bodyPr>
          <a:lstStyle/>
          <a:p>
            <a:r>
              <a:rPr lang="fr-FR" sz="1100" b="1" i="1" dirty="0">
                <a:solidFill>
                  <a:schemeClr val="bg1">
                    <a:lumMod val="65000"/>
                  </a:schemeClr>
                </a:solidFill>
              </a:rPr>
              <a:t>0xea230e</a:t>
            </a:r>
          </a:p>
        </p:txBody>
      </p:sp>
      <p:sp>
        <p:nvSpPr>
          <p:cNvPr id="85" name="Rectangle 84">
            <a:extLst>
              <a:ext uri="{FF2B5EF4-FFF2-40B4-BE49-F238E27FC236}">
                <a16:creationId xmlns:a16="http://schemas.microsoft.com/office/drawing/2014/main" id="{D62BEC50-0F81-436D-8479-91BD7491FB32}"/>
              </a:ext>
            </a:extLst>
          </p:cNvPr>
          <p:cNvSpPr/>
          <p:nvPr/>
        </p:nvSpPr>
        <p:spPr>
          <a:xfrm rot="5400000">
            <a:off x="4698123" y="3192780"/>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6" name="Rectangle 85">
            <a:extLst>
              <a:ext uri="{FF2B5EF4-FFF2-40B4-BE49-F238E27FC236}">
                <a16:creationId xmlns:a16="http://schemas.microsoft.com/office/drawing/2014/main" id="{8C968EDA-E150-41B6-AA23-D56C8E863969}"/>
              </a:ext>
            </a:extLst>
          </p:cNvPr>
          <p:cNvSpPr/>
          <p:nvPr/>
        </p:nvSpPr>
        <p:spPr>
          <a:xfrm rot="5400000">
            <a:off x="2499114" y="3178266"/>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7" name="Rectangle 86">
            <a:extLst>
              <a:ext uri="{FF2B5EF4-FFF2-40B4-BE49-F238E27FC236}">
                <a16:creationId xmlns:a16="http://schemas.microsoft.com/office/drawing/2014/main" id="{786D7916-A2A7-4B39-956A-B66C18AF9BFC}"/>
              </a:ext>
            </a:extLst>
          </p:cNvPr>
          <p:cNvSpPr/>
          <p:nvPr/>
        </p:nvSpPr>
        <p:spPr>
          <a:xfrm rot="5400000">
            <a:off x="3599862" y="3179099"/>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8" name="Rectangle 87">
            <a:extLst>
              <a:ext uri="{FF2B5EF4-FFF2-40B4-BE49-F238E27FC236}">
                <a16:creationId xmlns:a16="http://schemas.microsoft.com/office/drawing/2014/main" id="{ACFD5A02-0AF8-4BEA-9132-A1D25EC6038A}"/>
              </a:ext>
            </a:extLst>
          </p:cNvPr>
          <p:cNvSpPr/>
          <p:nvPr/>
        </p:nvSpPr>
        <p:spPr>
          <a:xfrm rot="5400000">
            <a:off x="1405103" y="3184573"/>
            <a:ext cx="72058" cy="69660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9" name="Rectangle 88">
            <a:extLst>
              <a:ext uri="{FF2B5EF4-FFF2-40B4-BE49-F238E27FC236}">
                <a16:creationId xmlns:a16="http://schemas.microsoft.com/office/drawing/2014/main" id="{D7C7D995-A933-431D-90F1-284B8589BE22}"/>
              </a:ext>
            </a:extLst>
          </p:cNvPr>
          <p:cNvSpPr/>
          <p:nvPr/>
        </p:nvSpPr>
        <p:spPr>
          <a:xfrm rot="5400000">
            <a:off x="310907" y="3189041"/>
            <a:ext cx="67794" cy="685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B9096491-10B0-463A-AC4F-772BB9EBCEDC}"/>
              </a:ext>
            </a:extLst>
          </p:cNvPr>
          <p:cNvSpPr txBox="1"/>
          <p:nvPr/>
        </p:nvSpPr>
        <p:spPr>
          <a:xfrm>
            <a:off x="7493788" y="2817925"/>
            <a:ext cx="487634" cy="523220"/>
          </a:xfrm>
          <a:prstGeom prst="rect">
            <a:avLst/>
          </a:prstGeom>
          <a:noFill/>
        </p:spPr>
        <p:txBody>
          <a:bodyPr wrap="none" rtlCol="0">
            <a:spAutoFit/>
          </a:bodyPr>
          <a:lstStyle/>
          <a:p>
            <a:r>
              <a:rPr lang="fr-FR" sz="2800" dirty="0">
                <a:solidFill>
                  <a:srgbClr val="FF0000"/>
                </a:solidFill>
                <a:sym typeface="Wingdings" panose="05000000000000000000" pitchFamily="2" charset="2"/>
              </a:rPr>
              <a:t></a:t>
            </a:r>
            <a:endParaRPr lang="fr-FR" sz="2800" dirty="0">
              <a:solidFill>
                <a:srgbClr val="FF0000"/>
              </a:solidFill>
            </a:endParaRPr>
          </a:p>
        </p:txBody>
      </p:sp>
      <p:sp>
        <p:nvSpPr>
          <p:cNvPr id="94" name="Rectangle 93">
            <a:extLst>
              <a:ext uri="{FF2B5EF4-FFF2-40B4-BE49-F238E27FC236}">
                <a16:creationId xmlns:a16="http://schemas.microsoft.com/office/drawing/2014/main" id="{24010409-58A6-4FD4-A89C-98D5BB8FEC87}"/>
              </a:ext>
            </a:extLst>
          </p:cNvPr>
          <p:cNvSpPr/>
          <p:nvPr/>
        </p:nvSpPr>
        <p:spPr>
          <a:xfrm rot="5400000">
            <a:off x="8055380" y="2181135"/>
            <a:ext cx="56379" cy="740096"/>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5" name="Rectangle 94">
            <a:extLst>
              <a:ext uri="{FF2B5EF4-FFF2-40B4-BE49-F238E27FC236}">
                <a16:creationId xmlns:a16="http://schemas.microsoft.com/office/drawing/2014/main" id="{07F56783-CEB1-4FBD-B23E-865F76ABCDF5}"/>
              </a:ext>
            </a:extLst>
          </p:cNvPr>
          <p:cNvSpPr/>
          <p:nvPr/>
        </p:nvSpPr>
        <p:spPr>
          <a:xfrm>
            <a:off x="8442189" y="2335530"/>
            <a:ext cx="411480" cy="40386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6" name="ZoneTexte 95">
            <a:extLst>
              <a:ext uri="{FF2B5EF4-FFF2-40B4-BE49-F238E27FC236}">
                <a16:creationId xmlns:a16="http://schemas.microsoft.com/office/drawing/2014/main" id="{3FADFF44-39EC-45D9-8587-F216D121902D}"/>
              </a:ext>
            </a:extLst>
          </p:cNvPr>
          <p:cNvSpPr txBox="1"/>
          <p:nvPr/>
        </p:nvSpPr>
        <p:spPr>
          <a:xfrm>
            <a:off x="8382890" y="2009002"/>
            <a:ext cx="524503" cy="276999"/>
          </a:xfrm>
          <a:prstGeom prst="rect">
            <a:avLst/>
          </a:prstGeom>
          <a:noFill/>
        </p:spPr>
        <p:txBody>
          <a:bodyPr wrap="none" rtlCol="0">
            <a:spAutoFit/>
          </a:bodyPr>
          <a:lstStyle/>
          <a:p>
            <a:r>
              <a:rPr lang="fr-FR" sz="1200" dirty="0">
                <a:solidFill>
                  <a:schemeClr val="bg1">
                    <a:lumMod val="75000"/>
                  </a:schemeClr>
                </a:solidFill>
              </a:rPr>
              <a:t>1343</a:t>
            </a:r>
          </a:p>
        </p:txBody>
      </p:sp>
      <p:sp>
        <p:nvSpPr>
          <p:cNvPr id="97" name="ZoneTexte 96">
            <a:extLst>
              <a:ext uri="{FF2B5EF4-FFF2-40B4-BE49-F238E27FC236}">
                <a16:creationId xmlns:a16="http://schemas.microsoft.com/office/drawing/2014/main" id="{F14D2A26-CD03-41C6-AAA9-F7C36DB8880C}"/>
              </a:ext>
            </a:extLst>
          </p:cNvPr>
          <p:cNvSpPr txBox="1"/>
          <p:nvPr/>
        </p:nvSpPr>
        <p:spPr>
          <a:xfrm>
            <a:off x="8304530" y="1814095"/>
            <a:ext cx="899605" cy="261610"/>
          </a:xfrm>
          <a:prstGeom prst="rect">
            <a:avLst/>
          </a:prstGeom>
          <a:noFill/>
        </p:spPr>
        <p:txBody>
          <a:bodyPr wrap="none" rtlCol="0">
            <a:spAutoFit/>
          </a:bodyPr>
          <a:lstStyle/>
          <a:p>
            <a:r>
              <a:rPr lang="fr-FR" sz="1100" b="1" i="1" dirty="0">
                <a:solidFill>
                  <a:schemeClr val="bg1">
                    <a:lumMod val="65000"/>
                  </a:schemeClr>
                </a:solidFill>
              </a:rPr>
              <a:t>0xa108aeb</a:t>
            </a:r>
          </a:p>
        </p:txBody>
      </p:sp>
      <p:sp>
        <p:nvSpPr>
          <p:cNvPr id="99" name="ZoneTexte 98">
            <a:extLst>
              <a:ext uri="{FF2B5EF4-FFF2-40B4-BE49-F238E27FC236}">
                <a16:creationId xmlns:a16="http://schemas.microsoft.com/office/drawing/2014/main" id="{28C13077-AC93-4454-8565-60CA8C5B4938}"/>
              </a:ext>
            </a:extLst>
          </p:cNvPr>
          <p:cNvSpPr txBox="1"/>
          <p:nvPr/>
        </p:nvSpPr>
        <p:spPr>
          <a:xfrm>
            <a:off x="8827499" y="2398960"/>
            <a:ext cx="338554" cy="276999"/>
          </a:xfrm>
          <a:prstGeom prst="rect">
            <a:avLst/>
          </a:prstGeom>
          <a:noFill/>
        </p:spPr>
        <p:txBody>
          <a:bodyPr wrap="none" rtlCol="0">
            <a:spAutoFit/>
          </a:bodyPr>
          <a:lstStyle/>
          <a:p>
            <a:r>
              <a:rPr lang="fr-FR" sz="1200" dirty="0">
                <a:solidFill>
                  <a:schemeClr val="bg1">
                    <a:lumMod val="75000"/>
                  </a:schemeClr>
                </a:solidFill>
              </a:rPr>
              <a:t>…</a:t>
            </a:r>
          </a:p>
        </p:txBody>
      </p:sp>
      <p:sp>
        <p:nvSpPr>
          <p:cNvPr id="90" name="ZoneTexte 89">
            <a:extLst>
              <a:ext uri="{FF2B5EF4-FFF2-40B4-BE49-F238E27FC236}">
                <a16:creationId xmlns:a16="http://schemas.microsoft.com/office/drawing/2014/main" id="{355439E8-CCFE-4566-BB32-74FCC13DF1D8}"/>
              </a:ext>
            </a:extLst>
          </p:cNvPr>
          <p:cNvSpPr txBox="1"/>
          <p:nvPr/>
        </p:nvSpPr>
        <p:spPr>
          <a:xfrm>
            <a:off x="-50888" y="3919153"/>
            <a:ext cx="2321469" cy="253916"/>
          </a:xfrm>
          <a:prstGeom prst="rect">
            <a:avLst/>
          </a:prstGeom>
          <a:noFill/>
        </p:spPr>
        <p:txBody>
          <a:bodyPr wrap="none" rtlCol="0">
            <a:spAutoFit/>
          </a:bodyPr>
          <a:lstStyle/>
          <a:p>
            <a:r>
              <a:rPr lang="fr-FR" sz="1050" dirty="0">
                <a:latin typeface="Raleway" panose="020B0604020202020204" charset="0"/>
              </a:rPr>
              <a:t>J’envoie 1 coin à </a:t>
            </a:r>
            <a:r>
              <a:rPr lang="fr-FR" sz="1050" strike="sngStrike" dirty="0">
                <a:latin typeface="Raleway" panose="020B0604020202020204" charset="0"/>
              </a:rPr>
              <a:t>Alice la vendeuse</a:t>
            </a:r>
          </a:p>
        </p:txBody>
      </p:sp>
      <p:sp>
        <p:nvSpPr>
          <p:cNvPr id="91" name="ZoneTexte 90">
            <a:extLst>
              <a:ext uri="{FF2B5EF4-FFF2-40B4-BE49-F238E27FC236}">
                <a16:creationId xmlns:a16="http://schemas.microsoft.com/office/drawing/2014/main" id="{E7E2124B-0CD9-49CD-BD64-4AE3FE07DBED}"/>
              </a:ext>
            </a:extLst>
          </p:cNvPr>
          <p:cNvSpPr txBox="1"/>
          <p:nvPr/>
        </p:nvSpPr>
        <p:spPr>
          <a:xfrm>
            <a:off x="988313" y="4066493"/>
            <a:ext cx="1141659" cy="253916"/>
          </a:xfrm>
          <a:prstGeom prst="rect">
            <a:avLst/>
          </a:prstGeom>
          <a:noFill/>
        </p:spPr>
        <p:txBody>
          <a:bodyPr wrap="none" rtlCol="0">
            <a:spAutoFit/>
          </a:bodyPr>
          <a:lstStyle/>
          <a:p>
            <a:r>
              <a:rPr lang="fr-FR" sz="1050" dirty="0">
                <a:latin typeface="Raleway" panose="020B0604020202020204" charset="0"/>
              </a:rPr>
              <a:t>Bob le boucher</a:t>
            </a:r>
          </a:p>
        </p:txBody>
      </p:sp>
      <p:sp>
        <p:nvSpPr>
          <p:cNvPr id="3" name="ZoneTexte 2">
            <a:extLst>
              <a:ext uri="{FF2B5EF4-FFF2-40B4-BE49-F238E27FC236}">
                <a16:creationId xmlns:a16="http://schemas.microsoft.com/office/drawing/2014/main" id="{36625D4E-4D73-451A-827B-8842C560FC34}"/>
              </a:ext>
            </a:extLst>
          </p:cNvPr>
          <p:cNvSpPr txBox="1"/>
          <p:nvPr/>
        </p:nvSpPr>
        <p:spPr>
          <a:xfrm>
            <a:off x="4606368" y="4004761"/>
            <a:ext cx="1358064" cy="253916"/>
          </a:xfrm>
          <a:prstGeom prst="rect">
            <a:avLst/>
          </a:prstGeom>
          <a:noFill/>
        </p:spPr>
        <p:txBody>
          <a:bodyPr wrap="none" rtlCol="0">
            <a:spAutoFit/>
          </a:bodyPr>
          <a:lstStyle/>
          <a:p>
            <a:r>
              <a:rPr lang="fr-FR" sz="1050" dirty="0">
                <a:latin typeface="Raleway" panose="020B0604020202020204" charset="0"/>
              </a:rPr>
              <a:t>Alice envoie l’objet</a:t>
            </a:r>
          </a:p>
        </p:txBody>
      </p:sp>
      <p:sp>
        <p:nvSpPr>
          <p:cNvPr id="8" name="Triangle isocèle 7">
            <a:extLst>
              <a:ext uri="{FF2B5EF4-FFF2-40B4-BE49-F238E27FC236}">
                <a16:creationId xmlns:a16="http://schemas.microsoft.com/office/drawing/2014/main" id="{28426550-8F7D-4329-AEC7-76644E2571D8}"/>
              </a:ext>
            </a:extLst>
          </p:cNvPr>
          <p:cNvSpPr/>
          <p:nvPr/>
        </p:nvSpPr>
        <p:spPr>
          <a:xfrm>
            <a:off x="5227720" y="3830914"/>
            <a:ext cx="102427" cy="8823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2" name="ZoneTexte 91">
            <a:extLst>
              <a:ext uri="{FF2B5EF4-FFF2-40B4-BE49-F238E27FC236}">
                <a16:creationId xmlns:a16="http://schemas.microsoft.com/office/drawing/2014/main" id="{7A2CAFDB-F6A9-43BD-A151-D7136BDB34C7}"/>
              </a:ext>
            </a:extLst>
          </p:cNvPr>
          <p:cNvSpPr txBox="1"/>
          <p:nvPr/>
        </p:nvSpPr>
        <p:spPr>
          <a:xfrm>
            <a:off x="6954902" y="3970781"/>
            <a:ext cx="1205779" cy="253916"/>
          </a:xfrm>
          <a:prstGeom prst="rect">
            <a:avLst/>
          </a:prstGeom>
          <a:noFill/>
        </p:spPr>
        <p:txBody>
          <a:bodyPr wrap="none" rtlCol="0">
            <a:spAutoFit/>
          </a:bodyPr>
          <a:lstStyle/>
          <a:p>
            <a:r>
              <a:rPr lang="fr-FR" sz="1050" dirty="0">
                <a:latin typeface="Raleway" panose="020B0604020202020204" charset="0"/>
              </a:rPr>
              <a:t>Alice perd 1 coin</a:t>
            </a:r>
          </a:p>
        </p:txBody>
      </p:sp>
      <p:sp>
        <p:nvSpPr>
          <p:cNvPr id="93" name="Triangle isocèle 92">
            <a:extLst>
              <a:ext uri="{FF2B5EF4-FFF2-40B4-BE49-F238E27FC236}">
                <a16:creationId xmlns:a16="http://schemas.microsoft.com/office/drawing/2014/main" id="{F9D4F823-F1A1-40E2-BF68-B39C870B0DCF}"/>
              </a:ext>
            </a:extLst>
          </p:cNvPr>
          <p:cNvSpPr/>
          <p:nvPr/>
        </p:nvSpPr>
        <p:spPr>
          <a:xfrm>
            <a:off x="7462740" y="3836339"/>
            <a:ext cx="102427" cy="8823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8" name="ZoneTexte 97">
            <a:extLst>
              <a:ext uri="{FF2B5EF4-FFF2-40B4-BE49-F238E27FC236}">
                <a16:creationId xmlns:a16="http://schemas.microsoft.com/office/drawing/2014/main" id="{DB577E4E-E4DB-4D12-8813-9F500FA65D2D}"/>
              </a:ext>
            </a:extLst>
          </p:cNvPr>
          <p:cNvSpPr txBox="1"/>
          <p:nvPr/>
        </p:nvSpPr>
        <p:spPr>
          <a:xfrm>
            <a:off x="6938565" y="4183347"/>
            <a:ext cx="1255472" cy="253916"/>
          </a:xfrm>
          <a:prstGeom prst="rect">
            <a:avLst/>
          </a:prstGeom>
          <a:noFill/>
        </p:spPr>
        <p:txBody>
          <a:bodyPr wrap="none" rtlCol="0">
            <a:spAutoFit/>
          </a:bodyPr>
          <a:lstStyle/>
          <a:p>
            <a:r>
              <a:rPr lang="fr-FR" sz="1050" dirty="0">
                <a:latin typeface="Raleway" panose="020B0604020202020204" charset="0"/>
              </a:rPr>
              <a:t>Bob gagne 1 coin</a:t>
            </a:r>
          </a:p>
        </p:txBody>
      </p:sp>
      <p:cxnSp>
        <p:nvCxnSpPr>
          <p:cNvPr id="12" name="Connecteur droit 11">
            <a:extLst>
              <a:ext uri="{FF2B5EF4-FFF2-40B4-BE49-F238E27FC236}">
                <a16:creationId xmlns:a16="http://schemas.microsoft.com/office/drawing/2014/main" id="{F63BEAB8-80DD-4124-8268-2CE39A404EB1}"/>
              </a:ext>
            </a:extLst>
          </p:cNvPr>
          <p:cNvCxnSpPr>
            <a:cxnSpLocks/>
            <a:endCxn id="93" idx="3"/>
          </p:cNvCxnSpPr>
          <p:nvPr/>
        </p:nvCxnSpPr>
        <p:spPr>
          <a:xfrm>
            <a:off x="7513954" y="2607509"/>
            <a:ext cx="0" cy="1317069"/>
          </a:xfrm>
          <a:prstGeom prst="line">
            <a:avLst/>
          </a:prstGeom>
          <a:ln>
            <a:prstDash val="dashDot"/>
          </a:ln>
        </p:spPr>
        <p:style>
          <a:lnRef idx="1">
            <a:schemeClr val="dk1"/>
          </a:lnRef>
          <a:fillRef idx="0">
            <a:schemeClr val="dk1"/>
          </a:fillRef>
          <a:effectRef idx="0">
            <a:schemeClr val="dk1"/>
          </a:effectRef>
          <a:fontRef idx="minor">
            <a:schemeClr val="tx1"/>
          </a:fontRef>
        </p:style>
      </p:cxnSp>
      <p:sp>
        <p:nvSpPr>
          <p:cNvPr id="16" name="Accolade fermante 15">
            <a:extLst>
              <a:ext uri="{FF2B5EF4-FFF2-40B4-BE49-F238E27FC236}">
                <a16:creationId xmlns:a16="http://schemas.microsoft.com/office/drawing/2014/main" id="{CE4986E2-D36E-4FF6-9289-E8FEE3FF5AF7}"/>
              </a:ext>
            </a:extLst>
          </p:cNvPr>
          <p:cNvSpPr/>
          <p:nvPr/>
        </p:nvSpPr>
        <p:spPr>
          <a:xfrm>
            <a:off x="8110278" y="4004761"/>
            <a:ext cx="200192" cy="4277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0" name="ZoneTexte 99">
            <a:extLst>
              <a:ext uri="{FF2B5EF4-FFF2-40B4-BE49-F238E27FC236}">
                <a16:creationId xmlns:a16="http://schemas.microsoft.com/office/drawing/2014/main" id="{9D2BC6C3-9783-4433-B7B0-09A360BA0A65}"/>
              </a:ext>
            </a:extLst>
          </p:cNvPr>
          <p:cNvSpPr txBox="1"/>
          <p:nvPr/>
        </p:nvSpPr>
        <p:spPr>
          <a:xfrm>
            <a:off x="8344447" y="4004761"/>
            <a:ext cx="731290" cy="415498"/>
          </a:xfrm>
          <a:prstGeom prst="rect">
            <a:avLst/>
          </a:prstGeom>
          <a:noFill/>
        </p:spPr>
        <p:txBody>
          <a:bodyPr wrap="none" rtlCol="0">
            <a:spAutoFit/>
          </a:bodyPr>
          <a:lstStyle/>
          <a:p>
            <a:r>
              <a:rPr lang="fr-FR" sz="1050" dirty="0">
                <a:latin typeface="Raleway" panose="020B0604020202020204" charset="0"/>
              </a:rPr>
              <a:t>Double </a:t>
            </a:r>
          </a:p>
          <a:p>
            <a:r>
              <a:rPr lang="fr-FR" sz="1050" dirty="0">
                <a:latin typeface="Raleway" panose="020B0604020202020204" charset="0"/>
              </a:rPr>
              <a:t>dépense</a:t>
            </a:r>
          </a:p>
        </p:txBody>
      </p:sp>
      <p:sp>
        <p:nvSpPr>
          <p:cNvPr id="101" name="Ellipse 100">
            <a:extLst>
              <a:ext uri="{FF2B5EF4-FFF2-40B4-BE49-F238E27FC236}">
                <a16:creationId xmlns:a16="http://schemas.microsoft.com/office/drawing/2014/main" id="{F2BD2191-E390-44F4-900B-19A065EAA088}"/>
              </a:ext>
            </a:extLst>
          </p:cNvPr>
          <p:cNvSpPr/>
          <p:nvPr/>
        </p:nvSpPr>
        <p:spPr>
          <a:xfrm>
            <a:off x="6974650" y="2261831"/>
            <a:ext cx="626076" cy="593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ZoneTexte 101">
            <a:extLst>
              <a:ext uri="{FF2B5EF4-FFF2-40B4-BE49-F238E27FC236}">
                <a16:creationId xmlns:a16="http://schemas.microsoft.com/office/drawing/2014/main" id="{F4CC160F-1BEC-4F8A-8536-387692FBBAD1}"/>
              </a:ext>
            </a:extLst>
          </p:cNvPr>
          <p:cNvSpPr txBox="1"/>
          <p:nvPr/>
        </p:nvSpPr>
        <p:spPr>
          <a:xfrm>
            <a:off x="6901959" y="3054879"/>
            <a:ext cx="591829" cy="307777"/>
          </a:xfrm>
          <a:prstGeom prst="rect">
            <a:avLst/>
          </a:prstGeom>
          <a:noFill/>
        </p:spPr>
        <p:txBody>
          <a:bodyPr wrap="none" rtlCol="0">
            <a:spAutoFit/>
          </a:bodyPr>
          <a:lstStyle/>
          <a:p>
            <a:r>
              <a:rPr lang="fr-FR" dirty="0"/>
              <a:t>Fork!</a:t>
            </a:r>
          </a:p>
        </p:txBody>
      </p:sp>
    </p:spTree>
    <p:extLst>
      <p:ext uri="{BB962C8B-B14F-4D97-AF65-F5344CB8AC3E}">
        <p14:creationId xmlns:p14="http://schemas.microsoft.com/office/powerpoint/2010/main" val="386783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2050" name="Picture 2" descr="https://thevasilis.com/wp-content/uploads/2018/02/Im-Going-To-Make-You-Rich.jpg"/>
          <p:cNvPicPr>
            <a:picLocks noChangeAspect="1" noChangeArrowheads="1"/>
          </p:cNvPicPr>
          <p:nvPr/>
        </p:nvPicPr>
        <p:blipFill rotWithShape="1">
          <a:blip r:embed="rId3">
            <a:extLst>
              <a:ext uri="{28A0092B-C50C-407E-A947-70E740481C1C}">
                <a14:useLocalDpi xmlns:a14="http://schemas.microsoft.com/office/drawing/2010/main" val="0"/>
              </a:ext>
            </a:extLst>
          </a:blip>
          <a:srcRect l="1" r="-84" b="11407"/>
          <a:stretch/>
        </p:blipFill>
        <p:spPr bwMode="auto">
          <a:xfrm>
            <a:off x="0" y="-1"/>
            <a:ext cx="9151620" cy="455676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5142566" y="6791979"/>
            <a:ext cx="2294650" cy="1323439"/>
          </a:xfrm>
          <a:prstGeom prst="rect">
            <a:avLst/>
          </a:prstGeom>
          <a:noFill/>
        </p:spPr>
        <p:txBody>
          <a:bodyPr wrap="square" rtlCol="0">
            <a:spAutoFit/>
          </a:bodyPr>
          <a:lstStyle/>
          <a:p>
            <a:r>
              <a:rPr lang="fr-FR" sz="4000" dirty="0">
                <a:latin typeface="Raleway" panose="020B0503030101060003" pitchFamily="34" charset="0"/>
              </a:rPr>
              <a:t>Proof of </a:t>
            </a:r>
            <a:r>
              <a:rPr lang="fr-FR" sz="4000" dirty="0" err="1">
                <a:latin typeface="Raleway" panose="020B0503030101060003" pitchFamily="34" charset="0"/>
              </a:rPr>
              <a:t>Work</a:t>
            </a:r>
            <a:endParaRPr lang="fr-FR" sz="4000" dirty="0">
              <a:latin typeface="Raleway" panose="020B0503030101060003" pitchFamily="34" charset="0"/>
            </a:endParaRPr>
          </a:p>
        </p:txBody>
      </p:sp>
      <p:sp>
        <p:nvSpPr>
          <p:cNvPr id="3" name="Rectangle 2"/>
          <p:cNvSpPr/>
          <p:nvPr/>
        </p:nvSpPr>
        <p:spPr>
          <a:xfrm>
            <a:off x="0" y="914"/>
            <a:ext cx="9144000" cy="4555846"/>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4800" dirty="0"/>
          </a:p>
        </p:txBody>
      </p:sp>
      <p:sp>
        <p:nvSpPr>
          <p:cNvPr id="5" name="ZoneTexte 4"/>
          <p:cNvSpPr txBox="1"/>
          <p:nvPr/>
        </p:nvSpPr>
        <p:spPr>
          <a:xfrm>
            <a:off x="4297680" y="3634740"/>
            <a:ext cx="4754881" cy="1754326"/>
          </a:xfrm>
          <a:prstGeom prst="rect">
            <a:avLst/>
          </a:prstGeom>
          <a:noFill/>
        </p:spPr>
        <p:txBody>
          <a:bodyPr wrap="square" rtlCol="0">
            <a:spAutoFit/>
          </a:bodyPr>
          <a:lstStyle/>
          <a:p>
            <a:r>
              <a:rPr lang="fr-FR" sz="5400" dirty="0">
                <a:solidFill>
                  <a:schemeClr val="bg1"/>
                </a:solidFill>
                <a:latin typeface="Raleway" panose="020B0503030101060003" pitchFamily="34" charset="0"/>
              </a:rPr>
              <a:t>Proof of </a:t>
            </a:r>
            <a:r>
              <a:rPr lang="fr-FR" sz="5400" b="1" dirty="0" err="1">
                <a:solidFill>
                  <a:schemeClr val="bg1"/>
                </a:solidFill>
                <a:latin typeface="Raleway" panose="020B0503030101060003" pitchFamily="34" charset="0"/>
              </a:rPr>
              <a:t>Stake</a:t>
            </a:r>
            <a:endParaRPr lang="fr-FR" sz="5400" b="1" dirty="0">
              <a:solidFill>
                <a:schemeClr val="bg1"/>
              </a:solidFill>
              <a:latin typeface="Raleway" panose="020B0503030101060003" pitchFamily="34" charset="0"/>
            </a:endParaRPr>
          </a:p>
          <a:p>
            <a:endParaRPr lang="fr-FR" sz="54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12214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Preuves alternatives</a:t>
            </a:r>
            <a:endParaRPr dirty="0"/>
          </a:p>
        </p:txBody>
      </p:sp>
      <p:sp>
        <p:nvSpPr>
          <p:cNvPr id="3" name="Shape 88">
            <a:extLst>
              <a:ext uri="{FF2B5EF4-FFF2-40B4-BE49-F238E27FC236}">
                <a16:creationId xmlns:a16="http://schemas.microsoft.com/office/drawing/2014/main" id="{7B048859-BC18-453F-A7B9-D9210B8BE212}"/>
              </a:ext>
            </a:extLst>
          </p:cNvPr>
          <p:cNvSpPr txBox="1">
            <a:spLocks/>
          </p:cNvSpPr>
          <p:nvPr/>
        </p:nvSpPr>
        <p:spPr>
          <a:xfrm>
            <a:off x="426388" y="1373892"/>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5">
                    <a:lumMod val="40000"/>
                    <a:lumOff val="60000"/>
                  </a:schemeClr>
                </a:solidFill>
              </a:rPr>
              <a:t>PoH</a:t>
            </a:r>
            <a:endParaRPr lang="fr-FR" dirty="0">
              <a:solidFill>
                <a:schemeClr val="accent5">
                  <a:lumMod val="40000"/>
                  <a:lumOff val="60000"/>
                </a:schemeClr>
              </a:solidFill>
            </a:endParaRPr>
          </a:p>
        </p:txBody>
      </p:sp>
      <p:sp>
        <p:nvSpPr>
          <p:cNvPr id="4" name="Shape 88">
            <a:extLst>
              <a:ext uri="{FF2B5EF4-FFF2-40B4-BE49-F238E27FC236}">
                <a16:creationId xmlns:a16="http://schemas.microsoft.com/office/drawing/2014/main" id="{49BE63ED-8397-4D0F-A274-B10A44D73A34}"/>
              </a:ext>
            </a:extLst>
          </p:cNvPr>
          <p:cNvSpPr txBox="1">
            <a:spLocks/>
          </p:cNvSpPr>
          <p:nvPr/>
        </p:nvSpPr>
        <p:spPr>
          <a:xfrm>
            <a:off x="1564712" y="2520550"/>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1">
                    <a:lumMod val="85000"/>
                    <a:lumOff val="15000"/>
                  </a:schemeClr>
                </a:solidFill>
              </a:rPr>
              <a:t>PoI</a:t>
            </a:r>
            <a:endParaRPr lang="fr-FR" dirty="0">
              <a:solidFill>
                <a:schemeClr val="tx1">
                  <a:lumMod val="85000"/>
                  <a:lumOff val="15000"/>
                </a:schemeClr>
              </a:solidFill>
            </a:endParaRPr>
          </a:p>
        </p:txBody>
      </p:sp>
      <p:sp>
        <p:nvSpPr>
          <p:cNvPr id="5" name="Shape 88">
            <a:extLst>
              <a:ext uri="{FF2B5EF4-FFF2-40B4-BE49-F238E27FC236}">
                <a16:creationId xmlns:a16="http://schemas.microsoft.com/office/drawing/2014/main" id="{89107AD9-5DB2-4208-933F-19F02B0B3FB6}"/>
              </a:ext>
            </a:extLst>
          </p:cNvPr>
          <p:cNvSpPr txBox="1">
            <a:spLocks/>
          </p:cNvSpPr>
          <p:nvPr/>
        </p:nvSpPr>
        <p:spPr>
          <a:xfrm>
            <a:off x="4572000" y="2320800"/>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6">
                    <a:lumMod val="50000"/>
                  </a:schemeClr>
                </a:solidFill>
              </a:rPr>
              <a:t>PoMAS</a:t>
            </a:r>
            <a:endParaRPr lang="fr-FR" dirty="0">
              <a:solidFill>
                <a:schemeClr val="accent6">
                  <a:lumMod val="50000"/>
                </a:schemeClr>
              </a:solidFill>
            </a:endParaRPr>
          </a:p>
        </p:txBody>
      </p:sp>
      <p:sp>
        <p:nvSpPr>
          <p:cNvPr id="6" name="Shape 88">
            <a:extLst>
              <a:ext uri="{FF2B5EF4-FFF2-40B4-BE49-F238E27FC236}">
                <a16:creationId xmlns:a16="http://schemas.microsoft.com/office/drawing/2014/main" id="{CDCBAD03-0B5F-4578-8844-DF15FC6FD50A}"/>
              </a:ext>
            </a:extLst>
          </p:cNvPr>
          <p:cNvSpPr txBox="1">
            <a:spLocks/>
          </p:cNvSpPr>
          <p:nvPr/>
        </p:nvSpPr>
        <p:spPr>
          <a:xfrm>
            <a:off x="2771487" y="1373892"/>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bg2">
                    <a:lumMod val="40000"/>
                    <a:lumOff val="60000"/>
                  </a:schemeClr>
                </a:solidFill>
              </a:rPr>
              <a:t>PoST</a:t>
            </a:r>
            <a:endParaRPr lang="fr-FR" dirty="0">
              <a:solidFill>
                <a:schemeClr val="bg2">
                  <a:lumMod val="40000"/>
                  <a:lumOff val="60000"/>
                </a:schemeClr>
              </a:solidFill>
            </a:endParaRPr>
          </a:p>
        </p:txBody>
      </p:sp>
      <p:sp>
        <p:nvSpPr>
          <p:cNvPr id="7" name="Shape 88">
            <a:extLst>
              <a:ext uri="{FF2B5EF4-FFF2-40B4-BE49-F238E27FC236}">
                <a16:creationId xmlns:a16="http://schemas.microsoft.com/office/drawing/2014/main" id="{D1B9ED60-6639-4A52-819E-927B3ABDFAB4}"/>
              </a:ext>
            </a:extLst>
          </p:cNvPr>
          <p:cNvSpPr txBox="1">
            <a:spLocks/>
          </p:cNvSpPr>
          <p:nvPr/>
        </p:nvSpPr>
        <p:spPr>
          <a:xfrm>
            <a:off x="3076135" y="2971349"/>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tx2">
                    <a:lumMod val="90000"/>
                  </a:schemeClr>
                </a:solidFill>
              </a:rPr>
              <a:t>PoU</a:t>
            </a:r>
            <a:endParaRPr lang="fr-FR" dirty="0">
              <a:solidFill>
                <a:schemeClr val="tx2">
                  <a:lumMod val="90000"/>
                </a:schemeClr>
              </a:solidFill>
            </a:endParaRPr>
          </a:p>
        </p:txBody>
      </p:sp>
      <p:sp>
        <p:nvSpPr>
          <p:cNvPr id="8" name="Shape 88">
            <a:extLst>
              <a:ext uri="{FF2B5EF4-FFF2-40B4-BE49-F238E27FC236}">
                <a16:creationId xmlns:a16="http://schemas.microsoft.com/office/drawing/2014/main" id="{DE0AD82B-BEDA-4E09-9D00-25B5BC420DD3}"/>
              </a:ext>
            </a:extLst>
          </p:cNvPr>
          <p:cNvSpPr txBox="1">
            <a:spLocks/>
          </p:cNvSpPr>
          <p:nvPr/>
        </p:nvSpPr>
        <p:spPr>
          <a:xfrm>
            <a:off x="4834405" y="1127544"/>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3">
                    <a:lumMod val="50000"/>
                  </a:schemeClr>
                </a:solidFill>
              </a:rPr>
              <a:t>PoB</a:t>
            </a:r>
            <a:endParaRPr lang="fr-FR" dirty="0">
              <a:solidFill>
                <a:schemeClr val="accent3">
                  <a:lumMod val="50000"/>
                </a:schemeClr>
              </a:solidFill>
            </a:endParaRPr>
          </a:p>
        </p:txBody>
      </p:sp>
      <p:sp>
        <p:nvSpPr>
          <p:cNvPr id="9" name="Shape 88">
            <a:extLst>
              <a:ext uri="{FF2B5EF4-FFF2-40B4-BE49-F238E27FC236}">
                <a16:creationId xmlns:a16="http://schemas.microsoft.com/office/drawing/2014/main" id="{B769266F-9206-49F0-8B7E-B67D655DB21B}"/>
              </a:ext>
            </a:extLst>
          </p:cNvPr>
          <p:cNvSpPr txBox="1">
            <a:spLocks/>
          </p:cNvSpPr>
          <p:nvPr/>
        </p:nvSpPr>
        <p:spPr>
          <a:xfrm>
            <a:off x="6576116" y="1498231"/>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bg1">
                    <a:lumMod val="50000"/>
                  </a:schemeClr>
                </a:solidFill>
              </a:rPr>
              <a:t>PoSV</a:t>
            </a:r>
            <a:endParaRPr lang="fr-FR" dirty="0">
              <a:solidFill>
                <a:schemeClr val="bg1">
                  <a:lumMod val="50000"/>
                </a:schemeClr>
              </a:solidFill>
            </a:endParaRPr>
          </a:p>
        </p:txBody>
      </p:sp>
      <p:sp>
        <p:nvSpPr>
          <p:cNvPr id="10" name="Shape 88">
            <a:extLst>
              <a:ext uri="{FF2B5EF4-FFF2-40B4-BE49-F238E27FC236}">
                <a16:creationId xmlns:a16="http://schemas.microsoft.com/office/drawing/2014/main" id="{2362CB29-37B3-41C8-BE58-3DDEC8625550}"/>
              </a:ext>
            </a:extLst>
          </p:cNvPr>
          <p:cNvSpPr txBox="1">
            <a:spLocks/>
          </p:cNvSpPr>
          <p:nvPr/>
        </p:nvSpPr>
        <p:spPr>
          <a:xfrm>
            <a:off x="594345" y="3473249"/>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t>PoR</a:t>
            </a:r>
            <a:endParaRPr lang="fr-FR" dirty="0"/>
          </a:p>
        </p:txBody>
      </p:sp>
      <p:sp>
        <p:nvSpPr>
          <p:cNvPr id="11" name="Shape 88">
            <a:extLst>
              <a:ext uri="{FF2B5EF4-FFF2-40B4-BE49-F238E27FC236}">
                <a16:creationId xmlns:a16="http://schemas.microsoft.com/office/drawing/2014/main" id="{680AFB6F-888D-43D2-8729-3BEDA155DBB4}"/>
              </a:ext>
            </a:extLst>
          </p:cNvPr>
          <p:cNvSpPr txBox="1">
            <a:spLocks/>
          </p:cNvSpPr>
          <p:nvPr/>
        </p:nvSpPr>
        <p:spPr>
          <a:xfrm>
            <a:off x="7948952" y="3586755"/>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a:t>
            </a:r>
          </a:p>
        </p:txBody>
      </p:sp>
      <p:sp>
        <p:nvSpPr>
          <p:cNvPr id="12" name="Shape 88">
            <a:extLst>
              <a:ext uri="{FF2B5EF4-FFF2-40B4-BE49-F238E27FC236}">
                <a16:creationId xmlns:a16="http://schemas.microsoft.com/office/drawing/2014/main" id="{540445C4-4CF2-4A21-9B29-C6A9266961C7}"/>
              </a:ext>
            </a:extLst>
          </p:cNvPr>
          <p:cNvSpPr txBox="1">
            <a:spLocks/>
          </p:cNvSpPr>
          <p:nvPr/>
        </p:nvSpPr>
        <p:spPr>
          <a:xfrm>
            <a:off x="6692031" y="3084855"/>
            <a:ext cx="1857626"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6">
                    <a:lumMod val="40000"/>
                    <a:lumOff val="60000"/>
                  </a:schemeClr>
                </a:solidFill>
              </a:rPr>
              <a:t>PoPP</a:t>
            </a:r>
            <a:endParaRPr lang="fr-FR" dirty="0">
              <a:solidFill>
                <a:schemeClr val="accent6">
                  <a:lumMod val="40000"/>
                  <a:lumOff val="60000"/>
                </a:schemeClr>
              </a:solidFill>
            </a:endParaRPr>
          </a:p>
        </p:txBody>
      </p:sp>
      <p:pic>
        <p:nvPicPr>
          <p:cNvPr id="14" name="Picture 2" descr="RÃ©sultat de recherche d'images pour &quot;nem coin&quot;">
            <a:extLst>
              <a:ext uri="{FF2B5EF4-FFF2-40B4-BE49-F238E27FC236}">
                <a16:creationId xmlns:a16="http://schemas.microsoft.com/office/drawing/2014/main" id="{B60C8DFE-A94C-44D9-81AE-5DB8FAD83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214" y="3068627"/>
            <a:ext cx="421593" cy="179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Ã©sultat de recherche d'images pour &quot;metal coin crypto&quot;">
            <a:extLst>
              <a:ext uri="{FF2B5EF4-FFF2-40B4-BE49-F238E27FC236}">
                <a16:creationId xmlns:a16="http://schemas.microsoft.com/office/drawing/2014/main" id="{53CC4576-A197-48D1-A5D1-1D83D90559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4225" y="3670602"/>
            <a:ext cx="427146" cy="17922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88">
            <a:extLst>
              <a:ext uri="{FF2B5EF4-FFF2-40B4-BE49-F238E27FC236}">
                <a16:creationId xmlns:a16="http://schemas.microsoft.com/office/drawing/2014/main" id="{D3C91D21-5BB4-4B2C-B4B4-0D2D4AF5613C}"/>
              </a:ext>
            </a:extLst>
          </p:cNvPr>
          <p:cNvSpPr txBox="1">
            <a:spLocks/>
          </p:cNvSpPr>
          <p:nvPr/>
        </p:nvSpPr>
        <p:spPr>
          <a:xfrm>
            <a:off x="4646965" y="3598874"/>
            <a:ext cx="1206775"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err="1">
                <a:solidFill>
                  <a:schemeClr val="accent2"/>
                </a:solidFill>
              </a:rPr>
              <a:t>PoC</a:t>
            </a:r>
            <a:endParaRPr lang="fr-FR" dirty="0">
              <a:solidFill>
                <a:schemeClr val="accent2"/>
              </a:solidFill>
            </a:endParaRPr>
          </a:p>
        </p:txBody>
      </p:sp>
      <p:pic>
        <p:nvPicPr>
          <p:cNvPr id="1032" name="Picture 8" descr="RÃ©sultat de recherche d'images pour &quot;maidsafe coin&quot;">
            <a:extLst>
              <a:ext uri="{FF2B5EF4-FFF2-40B4-BE49-F238E27FC236}">
                <a16:creationId xmlns:a16="http://schemas.microsoft.com/office/drawing/2014/main" id="{2ED0CC9B-3A5C-4CB6-8E22-6D124CFF0D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870" y="4004393"/>
            <a:ext cx="534228" cy="2457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Ã©sultat de recherche d'images pour &quot;xcp coin&quot;">
            <a:extLst>
              <a:ext uri="{FF2B5EF4-FFF2-40B4-BE49-F238E27FC236}">
                <a16:creationId xmlns:a16="http://schemas.microsoft.com/office/drawing/2014/main" id="{7524911B-C037-41FE-9781-A33065D961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4581" y="1722596"/>
            <a:ext cx="230992" cy="23099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Ã©sultat de recherche d'images pour &quot;Quantstamp&quot;">
            <a:extLst>
              <a:ext uri="{FF2B5EF4-FFF2-40B4-BE49-F238E27FC236}">
                <a16:creationId xmlns:a16="http://schemas.microsoft.com/office/drawing/2014/main" id="{529C2B76-4C52-4788-BCA1-BE6380112D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2965" y="4226399"/>
            <a:ext cx="790118" cy="17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38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2" y="993700"/>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Etude pratique</a:t>
            </a:r>
            <a:br>
              <a:rPr lang="fr-FR" dirty="0"/>
            </a:br>
            <a:r>
              <a:rPr lang="fr-FR" sz="2800" dirty="0"/>
              <a:t>Parlons </a:t>
            </a:r>
            <a:r>
              <a:rPr lang="fr-FR" sz="2800" dirty="0" err="1"/>
              <a:t>Ethereum</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SECONDE PARTIE</a:t>
            </a:r>
            <a:endParaRPr dirty="0"/>
          </a:p>
        </p:txBody>
      </p:sp>
      <p:pic>
        <p:nvPicPr>
          <p:cNvPr id="6" name="Picture 4">
            <a:extLst>
              <a:ext uri="{FF2B5EF4-FFF2-40B4-BE49-F238E27FC236}">
                <a16:creationId xmlns:a16="http://schemas.microsoft.com/office/drawing/2014/main" id="{45164A43-7FB3-4043-95A2-F0045300A12F}"/>
              </a:ext>
            </a:extLst>
          </p:cNvPr>
          <p:cNvPicPr>
            <a:picLocks noChangeAspect="1"/>
          </p:cNvPicPr>
          <p:nvPr/>
        </p:nvPicPr>
        <p:blipFill>
          <a:blip r:embed="rId3"/>
          <a:stretch>
            <a:fillRect/>
          </a:stretch>
        </p:blipFill>
        <p:spPr>
          <a:xfrm>
            <a:off x="5586647" y="486837"/>
            <a:ext cx="2711899" cy="664505"/>
          </a:xfrm>
          <a:prstGeom prst="rect">
            <a:avLst/>
          </a:prstGeom>
        </p:spPr>
      </p:pic>
      <p:pic>
        <p:nvPicPr>
          <p:cNvPr id="3074" name="Picture 2" descr="RÃ©sultat de recherche d'images pour &quot;Vitalik Buterin&quot;"/>
          <p:cNvPicPr>
            <a:picLocks noChangeAspect="1" noChangeArrowheads="1"/>
          </p:cNvPicPr>
          <p:nvPr/>
        </p:nvPicPr>
        <p:blipFill rotWithShape="1">
          <a:blip r:embed="rId4">
            <a:extLst>
              <a:ext uri="{28A0092B-C50C-407E-A947-70E740481C1C}">
                <a14:useLocalDpi xmlns:a14="http://schemas.microsoft.com/office/drawing/2010/main" val="0"/>
              </a:ext>
            </a:extLst>
          </a:blip>
          <a:srcRect l="19881" r="27288" b="16724"/>
          <a:stretch/>
        </p:blipFill>
        <p:spPr bwMode="auto">
          <a:xfrm>
            <a:off x="436410" y="2216979"/>
            <a:ext cx="716585" cy="68947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1419624" y="2407825"/>
            <a:ext cx="1826141" cy="400110"/>
          </a:xfrm>
          <a:prstGeom prst="rect">
            <a:avLst/>
          </a:prstGeom>
          <a:noFill/>
        </p:spPr>
        <p:txBody>
          <a:bodyPr wrap="none" rtlCol="0">
            <a:spAutoFit/>
          </a:bodyPr>
          <a:lstStyle/>
          <a:p>
            <a:r>
              <a:rPr lang="fr-FR" sz="2000" dirty="0" err="1">
                <a:solidFill>
                  <a:schemeClr val="bg1"/>
                </a:solidFill>
                <a:latin typeface="Raleway" panose="020B0503030101060003" pitchFamily="34" charset="0"/>
              </a:rPr>
              <a:t>Vitalik</a:t>
            </a:r>
            <a:r>
              <a:rPr lang="fr-FR" sz="2000" dirty="0">
                <a:solidFill>
                  <a:schemeClr val="bg1"/>
                </a:solidFill>
                <a:latin typeface="Raleway" panose="020B0503030101060003" pitchFamily="34" charset="0"/>
              </a:rPr>
              <a:t> </a:t>
            </a:r>
            <a:r>
              <a:rPr lang="fr-FR" sz="2000" dirty="0" err="1">
                <a:solidFill>
                  <a:schemeClr val="bg1"/>
                </a:solidFill>
                <a:latin typeface="Raleway" panose="020B0503030101060003" pitchFamily="34" charset="0"/>
              </a:rPr>
              <a:t>Buterin</a:t>
            </a:r>
            <a:endParaRPr lang="fr-FR" sz="2000" dirty="0">
              <a:solidFill>
                <a:schemeClr val="bg1"/>
              </a:solidFill>
              <a:latin typeface="Raleway" panose="020B0503030101060003" pitchFamily="34" charset="0"/>
            </a:endParaRPr>
          </a:p>
        </p:txBody>
      </p:sp>
      <p:pic>
        <p:nvPicPr>
          <p:cNvPr id="1026" name="Picture 2" descr="RÃ©sultat de recherche d'images pour &quot;smart contract&quot;">
            <a:extLst>
              <a:ext uri="{FF2B5EF4-FFF2-40B4-BE49-F238E27FC236}">
                <a16:creationId xmlns:a16="http://schemas.microsoft.com/office/drawing/2014/main" id="{218D5A97-3C67-41C1-8C86-D67337922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4285" y="1322335"/>
            <a:ext cx="2008311" cy="1485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2712559-7EFE-49EE-B65B-2446086BF5B1}"/>
              </a:ext>
            </a:extLst>
          </p:cNvPr>
          <p:cNvSpPr/>
          <p:nvPr/>
        </p:nvSpPr>
        <p:spPr>
          <a:xfrm>
            <a:off x="1419624" y="2704800"/>
            <a:ext cx="2773680" cy="738664"/>
          </a:xfrm>
          <a:prstGeom prst="rect">
            <a:avLst/>
          </a:prstGeom>
        </p:spPr>
        <p:txBody>
          <a:bodyPr wrap="square">
            <a:spAutoFit/>
          </a:bodyPr>
          <a:lstStyle/>
          <a:p>
            <a:pPr fontAlgn="ctr"/>
            <a:r>
              <a:rPr lang="fr-FR" dirty="0">
                <a:solidFill>
                  <a:schemeClr val="bg1"/>
                </a:solidFill>
              </a:rPr>
              <a:t>@</a:t>
            </a:r>
            <a:r>
              <a:rPr lang="fr-FR" dirty="0" err="1">
                <a:solidFill>
                  <a:schemeClr val="bg1"/>
                </a:solidFill>
              </a:rPr>
              <a:t>vitalikbuterin</a:t>
            </a:r>
            <a:endParaRPr lang="fr-FR" dirty="0">
              <a:solidFill>
                <a:schemeClr val="bg1"/>
              </a:solidFill>
            </a:endParaRPr>
          </a:p>
          <a:p>
            <a:br>
              <a:rPr lang="fr-FR" dirty="0">
                <a:hlinkClick r:id="rId6"/>
              </a:rPr>
            </a:br>
            <a:endParaRPr lang="fr-FR" dirty="0"/>
          </a:p>
        </p:txBody>
      </p:sp>
      <p:sp>
        <p:nvSpPr>
          <p:cNvPr id="9" name="Rectangle 8">
            <a:extLst>
              <a:ext uri="{FF2B5EF4-FFF2-40B4-BE49-F238E27FC236}">
                <a16:creationId xmlns:a16="http://schemas.microsoft.com/office/drawing/2014/main" id="{C0642CC6-3D36-4CDD-91A4-5DEBDC2E6263}"/>
              </a:ext>
            </a:extLst>
          </p:cNvPr>
          <p:cNvSpPr/>
          <p:nvPr/>
        </p:nvSpPr>
        <p:spPr>
          <a:xfrm>
            <a:off x="503596" y="2982120"/>
            <a:ext cx="582211" cy="307777"/>
          </a:xfrm>
          <a:prstGeom prst="rect">
            <a:avLst/>
          </a:prstGeom>
        </p:spPr>
        <p:txBody>
          <a:bodyPr wrap="none">
            <a:spAutoFit/>
          </a:bodyPr>
          <a:lstStyle/>
          <a:p>
            <a:r>
              <a:rPr lang="fr-FR" dirty="0">
                <a:solidFill>
                  <a:schemeClr val="accent1">
                    <a:lumMod val="40000"/>
                    <a:lumOff val="60000"/>
                  </a:schemeClr>
                </a:solidFill>
                <a:latin typeface="Arial" panose="020B0604020202020204" pitchFamily="34" charset="0"/>
              </a:rPr>
              <a:t>2015</a:t>
            </a:r>
            <a:endParaRPr lang="fr-FR" dirty="0">
              <a:solidFill>
                <a:schemeClr val="accent1">
                  <a:lumMod val="40000"/>
                  <a:lumOff val="60000"/>
                </a:schemeClr>
              </a:solidFill>
            </a:endParaRPr>
          </a:p>
        </p:txBody>
      </p:sp>
      <p:sp>
        <p:nvSpPr>
          <p:cNvPr id="13" name="ZoneTexte 12">
            <a:extLst>
              <a:ext uri="{FF2B5EF4-FFF2-40B4-BE49-F238E27FC236}">
                <a16:creationId xmlns:a16="http://schemas.microsoft.com/office/drawing/2014/main" id="{0D0BD6FF-A1DA-458F-884B-D38546D60A97}"/>
              </a:ext>
            </a:extLst>
          </p:cNvPr>
          <p:cNvSpPr txBox="1"/>
          <p:nvPr/>
        </p:nvSpPr>
        <p:spPr>
          <a:xfrm>
            <a:off x="6207459" y="3589744"/>
            <a:ext cx="1470274" cy="461665"/>
          </a:xfrm>
          <a:prstGeom prst="rect">
            <a:avLst/>
          </a:prstGeom>
          <a:noFill/>
        </p:spPr>
        <p:txBody>
          <a:bodyPr wrap="none" rtlCol="0">
            <a:spAutoFit/>
          </a:bodyPr>
          <a:lstStyle/>
          <a:p>
            <a:r>
              <a:rPr lang="fr-FR" sz="2400" dirty="0">
                <a:latin typeface="Raleway" panose="020B0604020202020204" charset="0"/>
              </a:rPr>
              <a:t>The DAO</a:t>
            </a:r>
          </a:p>
        </p:txBody>
      </p:sp>
      <p:pic>
        <p:nvPicPr>
          <p:cNvPr id="1028" name="Picture 4" descr="RÃ©sultat de recherche d'images pour &quot;tokens icon crypto&quot;">
            <a:extLst>
              <a:ext uri="{FF2B5EF4-FFF2-40B4-BE49-F238E27FC236}">
                <a16:creationId xmlns:a16="http://schemas.microsoft.com/office/drawing/2014/main" id="{58228DF8-8E2C-4BE1-A544-8C8FDF514B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0836" y="1324711"/>
            <a:ext cx="1317827" cy="1528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76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Les smart </a:t>
            </a:r>
            <a:r>
              <a:rPr lang="fr-FR" dirty="0" err="1"/>
              <a:t>contracts</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TROISIEME PARTIE</a:t>
            </a:r>
            <a:endParaRPr dirty="0"/>
          </a:p>
        </p:txBody>
      </p:sp>
      <p:sp>
        <p:nvSpPr>
          <p:cNvPr id="3" name="Rectangle 2"/>
          <p:cNvSpPr/>
          <p:nvPr/>
        </p:nvSpPr>
        <p:spPr>
          <a:xfrm>
            <a:off x="500768" y="3035460"/>
            <a:ext cx="582211" cy="307777"/>
          </a:xfrm>
          <a:prstGeom prst="rect">
            <a:avLst/>
          </a:prstGeom>
        </p:spPr>
        <p:txBody>
          <a:bodyPr wrap="none">
            <a:spAutoFit/>
          </a:bodyPr>
          <a:lstStyle/>
          <a:p>
            <a:r>
              <a:rPr lang="fr-FR" dirty="0">
                <a:solidFill>
                  <a:schemeClr val="accent1">
                    <a:lumMod val="40000"/>
                    <a:lumOff val="60000"/>
                  </a:schemeClr>
                </a:solidFill>
                <a:latin typeface="Arial" panose="020B0604020202020204" pitchFamily="34" charset="0"/>
              </a:rPr>
              <a:t>1993</a:t>
            </a:r>
            <a:endParaRPr lang="fr-FR" dirty="0">
              <a:solidFill>
                <a:schemeClr val="accent1">
                  <a:lumMod val="40000"/>
                  <a:lumOff val="60000"/>
                </a:schemeClr>
              </a:solidFill>
            </a:endParaRPr>
          </a:p>
        </p:txBody>
      </p:sp>
      <p:pic>
        <p:nvPicPr>
          <p:cNvPr id="6" name="Image 5">
            <a:extLst>
              <a:ext uri="{FF2B5EF4-FFF2-40B4-BE49-F238E27FC236}">
                <a16:creationId xmlns:a16="http://schemas.microsoft.com/office/drawing/2014/main" id="{8240B011-5FCF-405F-AEEA-C5BE4C112880}"/>
              </a:ext>
            </a:extLst>
          </p:cNvPr>
          <p:cNvPicPr>
            <a:picLocks noChangeAspect="1"/>
          </p:cNvPicPr>
          <p:nvPr/>
        </p:nvPicPr>
        <p:blipFill>
          <a:blip r:embed="rId3"/>
          <a:stretch>
            <a:fillRect/>
          </a:stretch>
        </p:blipFill>
        <p:spPr>
          <a:xfrm>
            <a:off x="441921" y="2211338"/>
            <a:ext cx="699906" cy="742875"/>
          </a:xfrm>
          <a:prstGeom prst="ellipse">
            <a:avLst/>
          </a:prstGeom>
          <a:ln w="63500" cap="rnd">
            <a:noFill/>
          </a:ln>
          <a:effectLst/>
        </p:spPr>
      </p:pic>
      <p:sp>
        <p:nvSpPr>
          <p:cNvPr id="9" name="ZoneTexte 8">
            <a:extLst>
              <a:ext uri="{FF2B5EF4-FFF2-40B4-BE49-F238E27FC236}">
                <a16:creationId xmlns:a16="http://schemas.microsoft.com/office/drawing/2014/main" id="{1223457E-C8D4-4008-897D-7987372E79B8}"/>
              </a:ext>
            </a:extLst>
          </p:cNvPr>
          <p:cNvSpPr txBox="1"/>
          <p:nvPr/>
        </p:nvSpPr>
        <p:spPr>
          <a:xfrm>
            <a:off x="1388136" y="2398716"/>
            <a:ext cx="1515158" cy="400110"/>
          </a:xfrm>
          <a:prstGeom prst="rect">
            <a:avLst/>
          </a:prstGeom>
          <a:noFill/>
        </p:spPr>
        <p:txBody>
          <a:bodyPr wrap="none" rtlCol="0">
            <a:spAutoFit/>
          </a:bodyPr>
          <a:lstStyle/>
          <a:p>
            <a:r>
              <a:rPr lang="fr-FR" sz="2000" dirty="0">
                <a:solidFill>
                  <a:schemeClr val="bg1"/>
                </a:solidFill>
                <a:latin typeface="Raleway" panose="020B0503030101060003" pitchFamily="34" charset="0"/>
              </a:rPr>
              <a:t>Nick Szabo</a:t>
            </a:r>
          </a:p>
        </p:txBody>
      </p:sp>
      <p:sp>
        <p:nvSpPr>
          <p:cNvPr id="2" name="ZoneTexte 1">
            <a:extLst>
              <a:ext uri="{FF2B5EF4-FFF2-40B4-BE49-F238E27FC236}">
                <a16:creationId xmlns:a16="http://schemas.microsoft.com/office/drawing/2014/main" id="{A4C80B01-F690-48C2-8DAF-35EE52A51DCE}"/>
              </a:ext>
            </a:extLst>
          </p:cNvPr>
          <p:cNvSpPr txBox="1"/>
          <p:nvPr/>
        </p:nvSpPr>
        <p:spPr>
          <a:xfrm>
            <a:off x="5082745" y="3566984"/>
            <a:ext cx="1008609" cy="400110"/>
          </a:xfrm>
          <a:prstGeom prst="rect">
            <a:avLst/>
          </a:prstGeom>
          <a:noFill/>
        </p:spPr>
        <p:txBody>
          <a:bodyPr wrap="none" rtlCol="0">
            <a:spAutoFit/>
          </a:bodyPr>
          <a:lstStyle/>
          <a:p>
            <a:r>
              <a:rPr lang="fr-FR" sz="2000" dirty="0">
                <a:latin typeface="Raleway" panose="020B0604020202020204" charset="0"/>
              </a:rPr>
              <a:t>Le fuel</a:t>
            </a:r>
          </a:p>
        </p:txBody>
      </p:sp>
      <p:sp>
        <p:nvSpPr>
          <p:cNvPr id="8" name="ZoneTexte 7">
            <a:extLst>
              <a:ext uri="{FF2B5EF4-FFF2-40B4-BE49-F238E27FC236}">
                <a16:creationId xmlns:a16="http://schemas.microsoft.com/office/drawing/2014/main" id="{488EA6D0-01CF-4B66-8077-21E0EB1B1E2F}"/>
              </a:ext>
            </a:extLst>
          </p:cNvPr>
          <p:cNvSpPr txBox="1"/>
          <p:nvPr/>
        </p:nvSpPr>
        <p:spPr>
          <a:xfrm>
            <a:off x="4873666" y="494511"/>
            <a:ext cx="1382110" cy="307777"/>
          </a:xfrm>
          <a:prstGeom prst="rect">
            <a:avLst/>
          </a:prstGeom>
          <a:noFill/>
        </p:spPr>
        <p:txBody>
          <a:bodyPr wrap="none" rtlCol="0">
            <a:spAutoFit/>
          </a:bodyPr>
          <a:lstStyle/>
          <a:p>
            <a:r>
              <a:rPr lang="fr-FR" dirty="0">
                <a:latin typeface="Raleway" panose="020B0604020202020204" charset="0"/>
              </a:rPr>
              <a:t>Lire est gratuit</a:t>
            </a:r>
          </a:p>
        </p:txBody>
      </p:sp>
      <p:sp>
        <p:nvSpPr>
          <p:cNvPr id="10" name="ZoneTexte 9">
            <a:extLst>
              <a:ext uri="{FF2B5EF4-FFF2-40B4-BE49-F238E27FC236}">
                <a16:creationId xmlns:a16="http://schemas.microsoft.com/office/drawing/2014/main" id="{7981DA77-B5C3-4E22-B4E4-B71E0AF24FEF}"/>
              </a:ext>
            </a:extLst>
          </p:cNvPr>
          <p:cNvSpPr txBox="1"/>
          <p:nvPr/>
        </p:nvSpPr>
        <p:spPr>
          <a:xfrm>
            <a:off x="4873666" y="802288"/>
            <a:ext cx="3475631" cy="307777"/>
          </a:xfrm>
          <a:prstGeom prst="rect">
            <a:avLst/>
          </a:prstGeom>
          <a:noFill/>
        </p:spPr>
        <p:txBody>
          <a:bodyPr wrap="none" rtlCol="0">
            <a:spAutoFit/>
          </a:bodyPr>
          <a:lstStyle/>
          <a:p>
            <a:r>
              <a:rPr lang="fr-FR" dirty="0">
                <a:latin typeface="Raleway" panose="020B0604020202020204" charset="0"/>
              </a:rPr>
              <a:t>Ajouter des faits est payant (</a:t>
            </a:r>
            <a:r>
              <a:rPr lang="fr-FR" dirty="0" err="1">
                <a:latin typeface="Raleway" panose="020B0604020202020204" charset="0"/>
              </a:rPr>
              <a:t>small-fees</a:t>
            </a:r>
            <a:r>
              <a:rPr lang="fr-FR" dirty="0">
                <a:latin typeface="Raleway" panose="020B0604020202020204" charset="0"/>
              </a:rPr>
              <a:t>)</a:t>
            </a:r>
          </a:p>
        </p:txBody>
      </p:sp>
    </p:spTree>
    <p:extLst>
      <p:ext uri="{BB962C8B-B14F-4D97-AF65-F5344CB8AC3E}">
        <p14:creationId xmlns:p14="http://schemas.microsoft.com/office/powerpoint/2010/main" val="368945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Les </a:t>
            </a:r>
            <a:r>
              <a:rPr lang="fr-FR" dirty="0" err="1"/>
              <a:t>tokens</a:t>
            </a:r>
            <a:endParaRPr dirty="0"/>
          </a:p>
        </p:txBody>
      </p:sp>
      <p:sp>
        <p:nvSpPr>
          <p:cNvPr id="5" name="Shape 88">
            <a:extLst>
              <a:ext uri="{FF2B5EF4-FFF2-40B4-BE49-F238E27FC236}">
                <a16:creationId xmlns:a16="http://schemas.microsoft.com/office/drawing/2014/main" id="{5977E882-10E3-46F3-8C73-530D6FD49ACA}"/>
              </a:ext>
            </a:extLst>
          </p:cNvPr>
          <p:cNvSpPr txBox="1">
            <a:spLocks/>
          </p:cNvSpPr>
          <p:nvPr/>
        </p:nvSpPr>
        <p:spPr>
          <a:xfrm>
            <a:off x="449000" y="3387679"/>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tx1">
                    <a:lumMod val="95000"/>
                    <a:lumOff val="5000"/>
                  </a:schemeClr>
                </a:solidFill>
              </a:rPr>
              <a:t>ERC-20 : un standard, (mais pas le seule)</a:t>
            </a:r>
          </a:p>
          <a:p>
            <a:endParaRPr lang="fr-FR" sz="2400" dirty="0">
              <a:solidFill>
                <a:schemeClr val="tx1">
                  <a:lumMod val="95000"/>
                  <a:lumOff val="5000"/>
                </a:schemeClr>
              </a:solidFill>
            </a:endParaRPr>
          </a:p>
        </p:txBody>
      </p:sp>
      <p:sp>
        <p:nvSpPr>
          <p:cNvPr id="7" name="Shape 88">
            <a:extLst>
              <a:ext uri="{FF2B5EF4-FFF2-40B4-BE49-F238E27FC236}">
                <a16:creationId xmlns:a16="http://schemas.microsoft.com/office/drawing/2014/main" id="{20AAD2EE-5C69-40B5-AD2D-E5D019B6B12E}"/>
              </a:ext>
            </a:extLst>
          </p:cNvPr>
          <p:cNvSpPr txBox="1">
            <a:spLocks/>
          </p:cNvSpPr>
          <p:nvPr/>
        </p:nvSpPr>
        <p:spPr>
          <a:xfrm>
            <a:off x="449000" y="1197202"/>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tx1">
                    <a:lumMod val="95000"/>
                    <a:lumOff val="5000"/>
                  </a:schemeClr>
                </a:solidFill>
              </a:rPr>
              <a:t>… sont des smart </a:t>
            </a:r>
            <a:r>
              <a:rPr lang="fr-FR" sz="2400" dirty="0" err="1">
                <a:solidFill>
                  <a:schemeClr val="tx1">
                    <a:lumMod val="95000"/>
                    <a:lumOff val="5000"/>
                  </a:schemeClr>
                </a:solidFill>
              </a:rPr>
              <a:t>contracts</a:t>
            </a:r>
            <a:r>
              <a:rPr lang="fr-FR" sz="2400" dirty="0">
                <a:solidFill>
                  <a:schemeClr val="tx1">
                    <a:lumMod val="95000"/>
                    <a:lumOff val="5000"/>
                  </a:schemeClr>
                </a:solidFill>
              </a:rPr>
              <a:t> !</a:t>
            </a:r>
          </a:p>
        </p:txBody>
      </p:sp>
      <p:sp>
        <p:nvSpPr>
          <p:cNvPr id="8" name="Shape 88">
            <a:extLst>
              <a:ext uri="{FF2B5EF4-FFF2-40B4-BE49-F238E27FC236}">
                <a16:creationId xmlns:a16="http://schemas.microsoft.com/office/drawing/2014/main" id="{78BEF6D3-D241-4712-A50C-557C7EE1B82B}"/>
              </a:ext>
            </a:extLst>
          </p:cNvPr>
          <p:cNvSpPr txBox="1">
            <a:spLocks/>
          </p:cNvSpPr>
          <p:nvPr/>
        </p:nvSpPr>
        <p:spPr>
          <a:xfrm>
            <a:off x="449000" y="2885119"/>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tx1">
                    <a:lumMod val="95000"/>
                    <a:lumOff val="5000"/>
                  </a:schemeClr>
                </a:solidFill>
              </a:rPr>
              <a:t>Facile à construire </a:t>
            </a:r>
          </a:p>
        </p:txBody>
      </p:sp>
      <p:sp>
        <p:nvSpPr>
          <p:cNvPr id="9" name="Shape 88">
            <a:extLst>
              <a:ext uri="{FF2B5EF4-FFF2-40B4-BE49-F238E27FC236}">
                <a16:creationId xmlns:a16="http://schemas.microsoft.com/office/drawing/2014/main" id="{99CE58A4-76AA-423E-BEBA-64BCAFBBEA08}"/>
              </a:ext>
            </a:extLst>
          </p:cNvPr>
          <p:cNvSpPr txBox="1">
            <a:spLocks/>
          </p:cNvSpPr>
          <p:nvPr/>
        </p:nvSpPr>
        <p:spPr>
          <a:xfrm>
            <a:off x="449000" y="2383219"/>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chemeClr val="tx1">
                    <a:lumMod val="95000"/>
                    <a:lumOff val="5000"/>
                  </a:schemeClr>
                </a:solidFill>
              </a:rPr>
              <a:t>Cohabitent au sein d’une même blockchain</a:t>
            </a:r>
          </a:p>
        </p:txBody>
      </p:sp>
      <p:sp>
        <p:nvSpPr>
          <p:cNvPr id="12" name="Shape 88">
            <a:extLst>
              <a:ext uri="{FF2B5EF4-FFF2-40B4-BE49-F238E27FC236}">
                <a16:creationId xmlns:a16="http://schemas.microsoft.com/office/drawing/2014/main" id="{88912162-36CF-4E19-8F1F-A21E1B9089DA}"/>
              </a:ext>
            </a:extLst>
          </p:cNvPr>
          <p:cNvSpPr txBox="1">
            <a:spLocks/>
          </p:cNvSpPr>
          <p:nvPr/>
        </p:nvSpPr>
        <p:spPr>
          <a:xfrm>
            <a:off x="449000" y="1572024"/>
            <a:ext cx="86950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solidFill>
                  <a:srgbClr val="FF0000"/>
                </a:solidFill>
              </a:rPr>
              <a:t>… sont des actifs fongibles (et pas forcément financiers !!)</a:t>
            </a:r>
          </a:p>
        </p:txBody>
      </p:sp>
    </p:spTree>
    <p:extLst>
      <p:ext uri="{BB962C8B-B14F-4D97-AF65-F5344CB8AC3E}">
        <p14:creationId xmlns:p14="http://schemas.microsoft.com/office/powerpoint/2010/main" val="153304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A vous de jouer !</a:t>
            </a:r>
            <a:endParaRPr dirty="0"/>
          </a:p>
        </p:txBody>
      </p:sp>
      <p:sp>
        <p:nvSpPr>
          <p:cNvPr id="81" name="Shape 81"/>
          <p:cNvSpPr txBox="1">
            <a:spLocks noGrp="1"/>
          </p:cNvSpPr>
          <p:nvPr>
            <p:ph type="subTitle" idx="3"/>
          </p:nvPr>
        </p:nvSpPr>
        <p:spPr>
          <a:xfrm>
            <a:off x="334975" y="648400"/>
            <a:ext cx="1619332"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err="1"/>
              <a:t>Partie</a:t>
            </a:r>
            <a:r>
              <a:rPr lang="en-US" dirty="0"/>
              <a:t> Technique</a:t>
            </a:r>
            <a:endParaRPr dirty="0"/>
          </a:p>
        </p:txBody>
      </p:sp>
      <p:pic>
        <p:nvPicPr>
          <p:cNvPr id="6" name="Image 5">
            <a:extLst>
              <a:ext uri="{FF2B5EF4-FFF2-40B4-BE49-F238E27FC236}">
                <a16:creationId xmlns:a16="http://schemas.microsoft.com/office/drawing/2014/main" id="{961540C2-3C34-4E66-BFAE-0EB3E6215DC5}"/>
              </a:ext>
            </a:extLst>
          </p:cNvPr>
          <p:cNvPicPr>
            <a:picLocks noChangeAspect="1"/>
          </p:cNvPicPr>
          <p:nvPr/>
        </p:nvPicPr>
        <p:blipFill>
          <a:blip r:embed="rId3"/>
          <a:stretch>
            <a:fillRect/>
          </a:stretch>
        </p:blipFill>
        <p:spPr>
          <a:xfrm>
            <a:off x="5036344" y="1268408"/>
            <a:ext cx="714093" cy="801671"/>
          </a:xfrm>
          <a:prstGeom prst="rect">
            <a:avLst/>
          </a:prstGeom>
        </p:spPr>
      </p:pic>
      <p:pic>
        <p:nvPicPr>
          <p:cNvPr id="7" name="Picture 6" descr="RÃ©sultat de recherche d'images pour &quot;truffle eth&quot;">
            <a:extLst>
              <a:ext uri="{FF2B5EF4-FFF2-40B4-BE49-F238E27FC236}">
                <a16:creationId xmlns:a16="http://schemas.microsoft.com/office/drawing/2014/main" id="{BC7E1A24-16D6-4B54-9F92-F2BF0EF6B5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344" y="271986"/>
            <a:ext cx="714094" cy="71409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F434A8-612E-4C40-9D29-49D5525A9AA3}"/>
              </a:ext>
            </a:extLst>
          </p:cNvPr>
          <p:cNvSpPr/>
          <p:nvPr/>
        </p:nvSpPr>
        <p:spPr>
          <a:xfrm>
            <a:off x="5867893" y="2730374"/>
            <a:ext cx="1934987" cy="261610"/>
          </a:xfrm>
          <a:prstGeom prst="rect">
            <a:avLst/>
          </a:prstGeom>
        </p:spPr>
        <p:txBody>
          <a:bodyPr wrap="square">
            <a:spAutoFit/>
          </a:bodyPr>
          <a:lstStyle/>
          <a:p>
            <a:r>
              <a:rPr lang="fr-FR" sz="1100" dirty="0">
                <a:solidFill>
                  <a:schemeClr val="bg1">
                    <a:lumMod val="65000"/>
                  </a:schemeClr>
                </a:solidFill>
                <a:latin typeface="Raleway" panose="020B0604020202020204" charset="0"/>
              </a:rPr>
              <a:t>https://metamask.io</a:t>
            </a:r>
          </a:p>
        </p:txBody>
      </p:sp>
      <p:pic>
        <p:nvPicPr>
          <p:cNvPr id="9218" name="Picture 2" descr="RÃ©sultat de recherche d'images pour &quot;metamask&quot;">
            <a:extLst>
              <a:ext uri="{FF2B5EF4-FFF2-40B4-BE49-F238E27FC236}">
                <a16:creationId xmlns:a16="http://schemas.microsoft.com/office/drawing/2014/main" id="{AA2CD839-2218-4F44-A492-8186649D26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3225" y="2354537"/>
            <a:ext cx="780329" cy="71409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99BA336-6ABA-4A5C-B767-216779B7CF0A}"/>
              </a:ext>
            </a:extLst>
          </p:cNvPr>
          <p:cNvSpPr/>
          <p:nvPr/>
        </p:nvSpPr>
        <p:spPr>
          <a:xfrm>
            <a:off x="5867893" y="2488623"/>
            <a:ext cx="1934987" cy="307777"/>
          </a:xfrm>
          <a:prstGeom prst="rect">
            <a:avLst/>
          </a:prstGeom>
        </p:spPr>
        <p:txBody>
          <a:bodyPr wrap="square">
            <a:spAutoFit/>
          </a:bodyPr>
          <a:lstStyle/>
          <a:p>
            <a:r>
              <a:rPr lang="fr-FR" dirty="0" err="1">
                <a:solidFill>
                  <a:schemeClr val="tx1"/>
                </a:solidFill>
                <a:latin typeface="Raleway" panose="020B0604020202020204" charset="0"/>
              </a:rPr>
              <a:t>MetaMask</a:t>
            </a:r>
            <a:endParaRPr lang="fr-FR" dirty="0">
              <a:solidFill>
                <a:schemeClr val="tx1"/>
              </a:solidFill>
              <a:latin typeface="Raleway" panose="020B0604020202020204" charset="0"/>
            </a:endParaRPr>
          </a:p>
        </p:txBody>
      </p:sp>
      <p:sp>
        <p:nvSpPr>
          <p:cNvPr id="10" name="Rectangle 9">
            <a:extLst>
              <a:ext uri="{FF2B5EF4-FFF2-40B4-BE49-F238E27FC236}">
                <a16:creationId xmlns:a16="http://schemas.microsoft.com/office/drawing/2014/main" id="{D7F8D8D5-1F90-4801-9148-863DEB65160A}"/>
              </a:ext>
            </a:extLst>
          </p:cNvPr>
          <p:cNvSpPr/>
          <p:nvPr/>
        </p:nvSpPr>
        <p:spPr>
          <a:xfrm>
            <a:off x="5867895" y="1433374"/>
            <a:ext cx="1934987" cy="307777"/>
          </a:xfrm>
          <a:prstGeom prst="rect">
            <a:avLst/>
          </a:prstGeom>
        </p:spPr>
        <p:txBody>
          <a:bodyPr wrap="square">
            <a:spAutoFit/>
          </a:bodyPr>
          <a:lstStyle/>
          <a:p>
            <a:r>
              <a:rPr lang="fr-FR" dirty="0">
                <a:solidFill>
                  <a:schemeClr val="tx1"/>
                </a:solidFill>
                <a:latin typeface="Raleway" panose="020B0604020202020204" charset="0"/>
              </a:rPr>
              <a:t>Ganache GUI/CLI</a:t>
            </a:r>
          </a:p>
        </p:txBody>
      </p:sp>
      <p:sp>
        <p:nvSpPr>
          <p:cNvPr id="11" name="Rectangle 10">
            <a:extLst>
              <a:ext uri="{FF2B5EF4-FFF2-40B4-BE49-F238E27FC236}">
                <a16:creationId xmlns:a16="http://schemas.microsoft.com/office/drawing/2014/main" id="{160B2DA6-78C5-4DE8-A19C-3FAF05E2CC11}"/>
              </a:ext>
            </a:extLst>
          </p:cNvPr>
          <p:cNvSpPr/>
          <p:nvPr/>
        </p:nvSpPr>
        <p:spPr>
          <a:xfrm>
            <a:off x="5867893" y="333003"/>
            <a:ext cx="1934987" cy="307777"/>
          </a:xfrm>
          <a:prstGeom prst="rect">
            <a:avLst/>
          </a:prstGeom>
        </p:spPr>
        <p:txBody>
          <a:bodyPr wrap="square">
            <a:spAutoFit/>
          </a:bodyPr>
          <a:lstStyle/>
          <a:p>
            <a:r>
              <a:rPr lang="fr-FR" dirty="0" err="1">
                <a:solidFill>
                  <a:schemeClr val="tx1"/>
                </a:solidFill>
                <a:latin typeface="Raleway" panose="020B0604020202020204" charset="0"/>
              </a:rPr>
              <a:t>NodeJS</a:t>
            </a:r>
            <a:r>
              <a:rPr lang="fr-FR" dirty="0">
                <a:solidFill>
                  <a:schemeClr val="tx1"/>
                </a:solidFill>
                <a:latin typeface="Raleway" panose="020B0604020202020204" charset="0"/>
              </a:rPr>
              <a:t> + Truffle</a:t>
            </a:r>
          </a:p>
        </p:txBody>
      </p:sp>
      <p:sp>
        <p:nvSpPr>
          <p:cNvPr id="12" name="Rectangle 11">
            <a:extLst>
              <a:ext uri="{FF2B5EF4-FFF2-40B4-BE49-F238E27FC236}">
                <a16:creationId xmlns:a16="http://schemas.microsoft.com/office/drawing/2014/main" id="{BB2BDC12-7CFD-406C-A281-F057C6EA46D4}"/>
              </a:ext>
            </a:extLst>
          </p:cNvPr>
          <p:cNvSpPr/>
          <p:nvPr/>
        </p:nvSpPr>
        <p:spPr>
          <a:xfrm>
            <a:off x="5867895" y="1663831"/>
            <a:ext cx="2796047" cy="261610"/>
          </a:xfrm>
          <a:prstGeom prst="rect">
            <a:avLst/>
          </a:prstGeom>
        </p:spPr>
        <p:txBody>
          <a:bodyPr wrap="square">
            <a:spAutoFit/>
          </a:bodyPr>
          <a:lstStyle/>
          <a:p>
            <a:r>
              <a:rPr lang="fr-FR" sz="1100" dirty="0">
                <a:solidFill>
                  <a:schemeClr val="bg1">
                    <a:lumMod val="65000"/>
                  </a:schemeClr>
                </a:solidFill>
                <a:latin typeface="Raleway" panose="020B0604020202020204" charset="0"/>
              </a:rPr>
              <a:t>http://truffleframework.com/ganache</a:t>
            </a:r>
          </a:p>
        </p:txBody>
      </p:sp>
      <p:sp>
        <p:nvSpPr>
          <p:cNvPr id="13" name="Rectangle 12">
            <a:extLst>
              <a:ext uri="{FF2B5EF4-FFF2-40B4-BE49-F238E27FC236}">
                <a16:creationId xmlns:a16="http://schemas.microsoft.com/office/drawing/2014/main" id="{0C51322C-FC8F-4B03-9FFD-936C589D8848}"/>
              </a:ext>
            </a:extLst>
          </p:cNvPr>
          <p:cNvSpPr/>
          <p:nvPr/>
        </p:nvSpPr>
        <p:spPr>
          <a:xfrm>
            <a:off x="5867893" y="640780"/>
            <a:ext cx="2331227" cy="261610"/>
          </a:xfrm>
          <a:prstGeom prst="rect">
            <a:avLst/>
          </a:prstGeom>
        </p:spPr>
        <p:txBody>
          <a:bodyPr wrap="square">
            <a:spAutoFit/>
          </a:bodyPr>
          <a:lstStyle/>
          <a:p>
            <a:r>
              <a:rPr lang="fr-FR" sz="1100" dirty="0">
                <a:solidFill>
                  <a:schemeClr val="bg1">
                    <a:lumMod val="65000"/>
                  </a:schemeClr>
                </a:solidFill>
                <a:latin typeface="Raleway" panose="020B0604020202020204" charset="0"/>
              </a:rPr>
              <a:t>http://truffleframework.com</a:t>
            </a:r>
          </a:p>
        </p:txBody>
      </p:sp>
      <p:pic>
        <p:nvPicPr>
          <p:cNvPr id="9222" name="Picture 6" descr="RÃ©sultat de recherche d'images pour &quot;ide icon&quot;">
            <a:extLst>
              <a:ext uri="{FF2B5EF4-FFF2-40B4-BE49-F238E27FC236}">
                <a16:creationId xmlns:a16="http://schemas.microsoft.com/office/drawing/2014/main" id="{387B3311-1116-4273-9F4D-917892AF24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1614" y="3352919"/>
            <a:ext cx="823549" cy="8235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EB17172D-252D-4D22-AB24-60AD6AA7EE06}"/>
              </a:ext>
            </a:extLst>
          </p:cNvPr>
          <p:cNvSpPr/>
          <p:nvPr/>
        </p:nvSpPr>
        <p:spPr>
          <a:xfrm>
            <a:off x="5867893" y="3753425"/>
            <a:ext cx="2506487" cy="261610"/>
          </a:xfrm>
          <a:prstGeom prst="rect">
            <a:avLst/>
          </a:prstGeom>
        </p:spPr>
        <p:txBody>
          <a:bodyPr wrap="square">
            <a:spAutoFit/>
          </a:bodyPr>
          <a:lstStyle/>
          <a:p>
            <a:r>
              <a:rPr lang="fr-FR" sz="1100" dirty="0" err="1">
                <a:solidFill>
                  <a:schemeClr val="bg1">
                    <a:lumMod val="65000"/>
                  </a:schemeClr>
                </a:solidFill>
                <a:latin typeface="Raleway" panose="020B0604020202020204" charset="0"/>
              </a:rPr>
              <a:t>VSCode</a:t>
            </a:r>
            <a:r>
              <a:rPr lang="fr-FR" sz="1100" dirty="0">
                <a:solidFill>
                  <a:schemeClr val="bg1">
                    <a:lumMod val="65000"/>
                  </a:schemeClr>
                </a:solidFill>
                <a:latin typeface="Raleway" panose="020B0604020202020204" charset="0"/>
              </a:rPr>
              <a:t>, Atom, Sublime </a:t>
            </a:r>
            <a:r>
              <a:rPr lang="fr-FR" sz="1100" dirty="0" err="1">
                <a:solidFill>
                  <a:schemeClr val="bg1">
                    <a:lumMod val="65000"/>
                  </a:schemeClr>
                </a:solidFill>
                <a:latin typeface="Raleway" panose="020B0604020202020204" charset="0"/>
              </a:rPr>
              <a:t>Text</a:t>
            </a:r>
            <a:r>
              <a:rPr lang="fr-FR" sz="1100" dirty="0">
                <a:solidFill>
                  <a:schemeClr val="bg1">
                    <a:lumMod val="65000"/>
                  </a:schemeClr>
                </a:solidFill>
                <a:latin typeface="Raleway" panose="020B0604020202020204" charset="0"/>
              </a:rPr>
              <a:t> …</a:t>
            </a:r>
          </a:p>
        </p:txBody>
      </p:sp>
      <p:sp>
        <p:nvSpPr>
          <p:cNvPr id="20" name="Rectangle 19">
            <a:extLst>
              <a:ext uri="{FF2B5EF4-FFF2-40B4-BE49-F238E27FC236}">
                <a16:creationId xmlns:a16="http://schemas.microsoft.com/office/drawing/2014/main" id="{87B35CB3-0820-40DF-9E1A-9A701F2F84D2}"/>
              </a:ext>
            </a:extLst>
          </p:cNvPr>
          <p:cNvSpPr/>
          <p:nvPr/>
        </p:nvSpPr>
        <p:spPr>
          <a:xfrm>
            <a:off x="5867893" y="3511674"/>
            <a:ext cx="1934987" cy="307777"/>
          </a:xfrm>
          <a:prstGeom prst="rect">
            <a:avLst/>
          </a:prstGeom>
        </p:spPr>
        <p:txBody>
          <a:bodyPr wrap="square">
            <a:spAutoFit/>
          </a:bodyPr>
          <a:lstStyle/>
          <a:p>
            <a:r>
              <a:rPr lang="fr-FR" dirty="0">
                <a:solidFill>
                  <a:schemeClr val="tx1"/>
                </a:solidFill>
                <a:latin typeface="Raleway" panose="020B0604020202020204" charset="0"/>
              </a:rPr>
              <a:t>L’IDE de votre choix</a:t>
            </a:r>
          </a:p>
        </p:txBody>
      </p:sp>
    </p:spTree>
    <p:extLst>
      <p:ext uri="{BB962C8B-B14F-4D97-AF65-F5344CB8AC3E}">
        <p14:creationId xmlns:p14="http://schemas.microsoft.com/office/powerpoint/2010/main" val="145714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385110" y="224322"/>
            <a:ext cx="8185500" cy="501900"/>
          </a:xfrm>
          <a:prstGeom prst="rect">
            <a:avLst/>
          </a:prstGeom>
        </p:spPr>
        <p:txBody>
          <a:bodyPr spcFirstLastPara="1" wrap="square" lIns="91425" tIns="91425" rIns="91425" bIns="91425" anchor="t" anchorCtr="0">
            <a:noAutofit/>
          </a:bodyPr>
          <a:lstStyle/>
          <a:p>
            <a:r>
              <a:rPr lang="fr-FR" dirty="0"/>
              <a:t>Au menu</a:t>
            </a:r>
          </a:p>
        </p:txBody>
      </p:sp>
      <p:sp>
        <p:nvSpPr>
          <p:cNvPr id="3" name="Rectangle 2">
            <a:extLst>
              <a:ext uri="{FF2B5EF4-FFF2-40B4-BE49-F238E27FC236}">
                <a16:creationId xmlns:a16="http://schemas.microsoft.com/office/drawing/2014/main" id="{C29E1154-8E79-4F37-A6D2-5B4B51E77D36}"/>
              </a:ext>
            </a:extLst>
          </p:cNvPr>
          <p:cNvSpPr/>
          <p:nvPr/>
        </p:nvSpPr>
        <p:spPr>
          <a:xfrm>
            <a:off x="1245885" y="1252002"/>
            <a:ext cx="2917786" cy="400110"/>
          </a:xfrm>
          <a:prstGeom prst="rect">
            <a:avLst/>
          </a:prstGeom>
        </p:spPr>
        <p:txBody>
          <a:bodyPr wrap="none">
            <a:spAutoFit/>
          </a:bodyPr>
          <a:lstStyle/>
          <a:p>
            <a:r>
              <a:rPr lang="fr-FR" sz="2000" dirty="0">
                <a:latin typeface="Raleway Light" panose="020B0604020202020204" charset="0"/>
              </a:rPr>
              <a:t>Une histoire de cailloux</a:t>
            </a:r>
          </a:p>
        </p:txBody>
      </p:sp>
      <p:sp>
        <p:nvSpPr>
          <p:cNvPr id="16" name="Rectangle 15">
            <a:extLst>
              <a:ext uri="{FF2B5EF4-FFF2-40B4-BE49-F238E27FC236}">
                <a16:creationId xmlns:a16="http://schemas.microsoft.com/office/drawing/2014/main" id="{3B75090A-4726-4C27-84B1-7F868469B780}"/>
              </a:ext>
            </a:extLst>
          </p:cNvPr>
          <p:cNvSpPr/>
          <p:nvPr/>
        </p:nvSpPr>
        <p:spPr>
          <a:xfrm>
            <a:off x="1245885" y="2052222"/>
            <a:ext cx="3751348" cy="400110"/>
          </a:xfrm>
          <a:prstGeom prst="rect">
            <a:avLst/>
          </a:prstGeom>
        </p:spPr>
        <p:txBody>
          <a:bodyPr wrap="none">
            <a:spAutoFit/>
          </a:bodyPr>
          <a:lstStyle/>
          <a:p>
            <a:r>
              <a:rPr lang="fr-FR" sz="2000" dirty="0">
                <a:latin typeface="Raleway Light" panose="020B0604020202020204" charset="0"/>
              </a:rPr>
              <a:t>A la découverte de l’</a:t>
            </a:r>
            <a:r>
              <a:rPr lang="fr-FR" sz="2000" dirty="0" err="1">
                <a:latin typeface="Raleway Light" panose="020B0604020202020204" charset="0"/>
              </a:rPr>
              <a:t>Ethereum</a:t>
            </a:r>
            <a:endParaRPr lang="fr-FR" sz="2000" dirty="0">
              <a:latin typeface="Raleway Light" panose="020B0604020202020204" charset="0"/>
            </a:endParaRPr>
          </a:p>
        </p:txBody>
      </p:sp>
      <p:sp>
        <p:nvSpPr>
          <p:cNvPr id="17" name="Rectangle 16">
            <a:extLst>
              <a:ext uri="{FF2B5EF4-FFF2-40B4-BE49-F238E27FC236}">
                <a16:creationId xmlns:a16="http://schemas.microsoft.com/office/drawing/2014/main" id="{D2E52350-2116-4D1B-8434-02C2EDE2D9E6}"/>
              </a:ext>
            </a:extLst>
          </p:cNvPr>
          <p:cNvSpPr/>
          <p:nvPr/>
        </p:nvSpPr>
        <p:spPr>
          <a:xfrm>
            <a:off x="941085" y="901482"/>
            <a:ext cx="1263487" cy="400110"/>
          </a:xfrm>
          <a:prstGeom prst="rect">
            <a:avLst/>
          </a:prstGeom>
        </p:spPr>
        <p:txBody>
          <a:bodyPr wrap="none">
            <a:spAutoFit/>
          </a:bodyPr>
          <a:lstStyle/>
          <a:p>
            <a:r>
              <a:rPr lang="fr-FR" sz="2000" dirty="0">
                <a:solidFill>
                  <a:schemeClr val="bg1">
                    <a:lumMod val="85000"/>
                  </a:schemeClr>
                </a:solidFill>
                <a:latin typeface="Raleway Light" panose="020B0604020202020204" charset="0"/>
              </a:rPr>
              <a:t>THEORIE</a:t>
            </a:r>
          </a:p>
        </p:txBody>
      </p:sp>
      <p:sp>
        <p:nvSpPr>
          <p:cNvPr id="19" name="Rectangle 18">
            <a:extLst>
              <a:ext uri="{FF2B5EF4-FFF2-40B4-BE49-F238E27FC236}">
                <a16:creationId xmlns:a16="http://schemas.microsoft.com/office/drawing/2014/main" id="{41D3445D-4ABC-4551-9AFD-6FF871A1F5DF}"/>
              </a:ext>
            </a:extLst>
          </p:cNvPr>
          <p:cNvSpPr/>
          <p:nvPr/>
        </p:nvSpPr>
        <p:spPr>
          <a:xfrm>
            <a:off x="1245885" y="1652112"/>
            <a:ext cx="3855543" cy="400110"/>
          </a:xfrm>
          <a:prstGeom prst="rect">
            <a:avLst/>
          </a:prstGeom>
        </p:spPr>
        <p:txBody>
          <a:bodyPr wrap="none">
            <a:spAutoFit/>
          </a:bodyPr>
          <a:lstStyle/>
          <a:p>
            <a:r>
              <a:rPr lang="fr-FR" sz="2000" dirty="0">
                <a:latin typeface="Raleway Light" panose="020B0604020202020204" charset="0"/>
              </a:rPr>
              <a:t>Blockchain : principes et enjeux</a:t>
            </a:r>
          </a:p>
        </p:txBody>
      </p:sp>
      <p:sp>
        <p:nvSpPr>
          <p:cNvPr id="20" name="Rectangle 19">
            <a:extLst>
              <a:ext uri="{FF2B5EF4-FFF2-40B4-BE49-F238E27FC236}">
                <a16:creationId xmlns:a16="http://schemas.microsoft.com/office/drawing/2014/main" id="{E5CD2C1B-5F6C-460B-B2FF-8A647D9A6984}"/>
              </a:ext>
            </a:extLst>
          </p:cNvPr>
          <p:cNvSpPr/>
          <p:nvPr/>
        </p:nvSpPr>
        <p:spPr>
          <a:xfrm>
            <a:off x="941085" y="2448342"/>
            <a:ext cx="3344185" cy="400110"/>
          </a:xfrm>
          <a:prstGeom prst="rect">
            <a:avLst/>
          </a:prstGeom>
        </p:spPr>
        <p:txBody>
          <a:bodyPr wrap="none">
            <a:spAutoFit/>
          </a:bodyPr>
          <a:lstStyle/>
          <a:p>
            <a:r>
              <a:rPr lang="fr-FR" sz="2000" dirty="0">
                <a:solidFill>
                  <a:schemeClr val="bg1">
                    <a:lumMod val="85000"/>
                  </a:schemeClr>
                </a:solidFill>
                <a:latin typeface="Raleway Light" panose="020B0604020202020204" charset="0"/>
              </a:rPr>
              <a:t>PAUSE (Q&amp;R/COLLATION)</a:t>
            </a:r>
          </a:p>
        </p:txBody>
      </p:sp>
      <p:sp>
        <p:nvSpPr>
          <p:cNvPr id="21" name="Rectangle 20">
            <a:extLst>
              <a:ext uri="{FF2B5EF4-FFF2-40B4-BE49-F238E27FC236}">
                <a16:creationId xmlns:a16="http://schemas.microsoft.com/office/drawing/2014/main" id="{1FC2280E-2C41-47AF-96BE-97E96B1DBA19}"/>
              </a:ext>
            </a:extLst>
          </p:cNvPr>
          <p:cNvSpPr/>
          <p:nvPr/>
        </p:nvSpPr>
        <p:spPr>
          <a:xfrm>
            <a:off x="941085" y="2845785"/>
            <a:ext cx="1443024" cy="400110"/>
          </a:xfrm>
          <a:prstGeom prst="rect">
            <a:avLst/>
          </a:prstGeom>
        </p:spPr>
        <p:txBody>
          <a:bodyPr wrap="none">
            <a:spAutoFit/>
          </a:bodyPr>
          <a:lstStyle/>
          <a:p>
            <a:r>
              <a:rPr lang="fr-FR" sz="2000" dirty="0">
                <a:solidFill>
                  <a:schemeClr val="bg1">
                    <a:lumMod val="85000"/>
                  </a:schemeClr>
                </a:solidFill>
                <a:latin typeface="Raleway Light" panose="020B0604020202020204" charset="0"/>
              </a:rPr>
              <a:t>PRATIQUE</a:t>
            </a:r>
          </a:p>
        </p:txBody>
      </p:sp>
      <p:sp>
        <p:nvSpPr>
          <p:cNvPr id="22" name="Rectangle 21">
            <a:extLst>
              <a:ext uri="{FF2B5EF4-FFF2-40B4-BE49-F238E27FC236}">
                <a16:creationId xmlns:a16="http://schemas.microsoft.com/office/drawing/2014/main" id="{94F08778-C93B-41A2-B298-6974DB6BAE9C}"/>
              </a:ext>
            </a:extLst>
          </p:cNvPr>
          <p:cNvSpPr/>
          <p:nvPr/>
        </p:nvSpPr>
        <p:spPr>
          <a:xfrm>
            <a:off x="1245885" y="3248562"/>
            <a:ext cx="3231975" cy="400110"/>
          </a:xfrm>
          <a:prstGeom prst="rect">
            <a:avLst/>
          </a:prstGeom>
        </p:spPr>
        <p:txBody>
          <a:bodyPr wrap="none">
            <a:spAutoFit/>
          </a:bodyPr>
          <a:lstStyle/>
          <a:p>
            <a:r>
              <a:rPr lang="fr-FR" sz="2000" dirty="0">
                <a:latin typeface="Raleway Light" panose="020B0604020202020204" charset="0"/>
              </a:rPr>
              <a:t>LAB  #1 : Embarquement !</a:t>
            </a:r>
          </a:p>
        </p:txBody>
      </p:sp>
      <p:sp>
        <p:nvSpPr>
          <p:cNvPr id="23" name="Rectangle 22">
            <a:extLst>
              <a:ext uri="{FF2B5EF4-FFF2-40B4-BE49-F238E27FC236}">
                <a16:creationId xmlns:a16="http://schemas.microsoft.com/office/drawing/2014/main" id="{D62A1D84-4C0F-43AD-B600-F64507A5A2AA}"/>
              </a:ext>
            </a:extLst>
          </p:cNvPr>
          <p:cNvSpPr/>
          <p:nvPr/>
        </p:nvSpPr>
        <p:spPr>
          <a:xfrm>
            <a:off x="1245885" y="3648672"/>
            <a:ext cx="3775393" cy="400110"/>
          </a:xfrm>
          <a:prstGeom prst="rect">
            <a:avLst/>
          </a:prstGeom>
        </p:spPr>
        <p:txBody>
          <a:bodyPr wrap="none">
            <a:spAutoFit/>
          </a:bodyPr>
          <a:lstStyle/>
          <a:p>
            <a:r>
              <a:rPr lang="fr-FR" sz="2000" dirty="0">
                <a:latin typeface="Raleway Light" panose="020B0604020202020204" charset="0"/>
              </a:rPr>
              <a:t>LAB  #2 : Votre premier </a:t>
            </a:r>
            <a:r>
              <a:rPr lang="fr-FR" sz="2000" dirty="0" err="1">
                <a:latin typeface="Raleway Light" panose="020B0604020202020204" charset="0"/>
              </a:rPr>
              <a:t>token</a:t>
            </a:r>
            <a:endParaRPr lang="fr-FR" sz="2000" dirty="0">
              <a:latin typeface="Raleway Light" panose="020B0604020202020204" charset="0"/>
            </a:endParaRPr>
          </a:p>
        </p:txBody>
      </p:sp>
      <p:sp>
        <p:nvSpPr>
          <p:cNvPr id="24" name="Rectangle 23">
            <a:extLst>
              <a:ext uri="{FF2B5EF4-FFF2-40B4-BE49-F238E27FC236}">
                <a16:creationId xmlns:a16="http://schemas.microsoft.com/office/drawing/2014/main" id="{27ED8F4F-B0CF-4564-8001-B300A17F9E9C}"/>
              </a:ext>
            </a:extLst>
          </p:cNvPr>
          <p:cNvSpPr/>
          <p:nvPr/>
        </p:nvSpPr>
        <p:spPr>
          <a:xfrm>
            <a:off x="1258708" y="4048782"/>
            <a:ext cx="3637534" cy="400110"/>
          </a:xfrm>
          <a:prstGeom prst="rect">
            <a:avLst/>
          </a:prstGeom>
        </p:spPr>
        <p:txBody>
          <a:bodyPr wrap="none">
            <a:spAutoFit/>
          </a:bodyPr>
          <a:lstStyle/>
          <a:p>
            <a:r>
              <a:rPr lang="fr-FR" sz="2000" dirty="0">
                <a:latin typeface="Raleway Light" panose="020B0604020202020204" charset="0"/>
              </a:rPr>
              <a:t>LAB  #3 : La Crypto Roulette</a:t>
            </a:r>
          </a:p>
        </p:txBody>
      </p:sp>
    </p:spTree>
    <p:extLst>
      <p:ext uri="{BB962C8B-B14F-4D97-AF65-F5344CB8AC3E}">
        <p14:creationId xmlns:p14="http://schemas.microsoft.com/office/powerpoint/2010/main" val="254272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err="1"/>
              <a:t>Lab</a:t>
            </a:r>
            <a:r>
              <a:rPr lang="fr-FR" dirty="0"/>
              <a:t> #1 – Embarquement !</a:t>
            </a:r>
            <a:endParaRPr dirty="0"/>
          </a:p>
        </p:txBody>
      </p:sp>
      <p:sp>
        <p:nvSpPr>
          <p:cNvPr id="3" name="Rectangle 2">
            <a:extLst>
              <a:ext uri="{FF2B5EF4-FFF2-40B4-BE49-F238E27FC236}">
                <a16:creationId xmlns:a16="http://schemas.microsoft.com/office/drawing/2014/main" id="{04B01B78-2DF3-4468-BB6D-F3753B23EF98}"/>
              </a:ext>
            </a:extLst>
          </p:cNvPr>
          <p:cNvSpPr/>
          <p:nvPr/>
        </p:nvSpPr>
        <p:spPr>
          <a:xfrm>
            <a:off x="506745" y="1165632"/>
            <a:ext cx="2173993" cy="307777"/>
          </a:xfrm>
          <a:prstGeom prst="rect">
            <a:avLst/>
          </a:prstGeom>
        </p:spPr>
        <p:txBody>
          <a:bodyPr wrap="none">
            <a:spAutoFit/>
          </a:bodyPr>
          <a:lstStyle/>
          <a:p>
            <a:r>
              <a:rPr lang="fr-FR" dirty="0"/>
              <a:t>http://tiny.cc/tlonboardlng</a:t>
            </a:r>
          </a:p>
        </p:txBody>
      </p:sp>
      <p:sp>
        <p:nvSpPr>
          <p:cNvPr id="6" name="Shape 88">
            <a:extLst>
              <a:ext uri="{FF2B5EF4-FFF2-40B4-BE49-F238E27FC236}">
                <a16:creationId xmlns:a16="http://schemas.microsoft.com/office/drawing/2014/main" id="{A515E8EC-0269-4EF0-A413-6AA02D1F9DA1}"/>
              </a:ext>
            </a:extLst>
          </p:cNvPr>
          <p:cNvSpPr txBox="1">
            <a:spLocks/>
          </p:cNvSpPr>
          <p:nvPr/>
        </p:nvSpPr>
        <p:spPr>
          <a:xfrm>
            <a:off x="449000" y="183564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Objectifs</a:t>
            </a:r>
          </a:p>
        </p:txBody>
      </p:sp>
      <p:sp>
        <p:nvSpPr>
          <p:cNvPr id="7" name="Rectangle 6">
            <a:extLst>
              <a:ext uri="{FF2B5EF4-FFF2-40B4-BE49-F238E27FC236}">
                <a16:creationId xmlns:a16="http://schemas.microsoft.com/office/drawing/2014/main" id="{A148CF48-20FB-40A2-8864-B695500FB179}"/>
              </a:ext>
            </a:extLst>
          </p:cNvPr>
          <p:cNvSpPr/>
          <p:nvPr/>
        </p:nvSpPr>
        <p:spPr>
          <a:xfrm>
            <a:off x="506745" y="2405850"/>
            <a:ext cx="6575839" cy="707886"/>
          </a:xfrm>
          <a:prstGeom prst="rect">
            <a:avLst/>
          </a:prstGeom>
        </p:spPr>
        <p:txBody>
          <a:bodyPr wrap="none">
            <a:spAutoFit/>
          </a:bodyPr>
          <a:lstStyle/>
          <a:p>
            <a:r>
              <a:rPr lang="fr-FR" sz="2000" dirty="0">
                <a:latin typeface="Raleway Light" panose="020B0604020202020204" charset="0"/>
              </a:rPr>
              <a:t>Découvrir les outils que vous allez utiliser pour les </a:t>
            </a:r>
            <a:r>
              <a:rPr lang="fr-FR" sz="2000" dirty="0" err="1">
                <a:latin typeface="Raleway Light" panose="020B0604020202020204" charset="0"/>
              </a:rPr>
              <a:t>labs</a:t>
            </a:r>
            <a:endParaRPr lang="fr-FR" sz="2000" dirty="0">
              <a:latin typeface="Raleway Light" panose="020B0604020202020204" charset="0"/>
            </a:endParaRPr>
          </a:p>
          <a:p>
            <a:endParaRPr lang="fr-FR" sz="2000" dirty="0">
              <a:latin typeface="Raleway Light" panose="020B0604020202020204" charset="0"/>
            </a:endParaRPr>
          </a:p>
        </p:txBody>
      </p:sp>
    </p:spTree>
    <p:extLst>
      <p:ext uri="{BB962C8B-B14F-4D97-AF65-F5344CB8AC3E}">
        <p14:creationId xmlns:p14="http://schemas.microsoft.com/office/powerpoint/2010/main" val="16959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lvl="0"/>
            <a:r>
              <a:rPr lang="fr-FR" dirty="0" err="1"/>
              <a:t>Lab</a:t>
            </a:r>
            <a:r>
              <a:rPr lang="fr-FR" dirty="0"/>
              <a:t> #2 – Votre premier </a:t>
            </a:r>
            <a:r>
              <a:rPr lang="fr-FR" dirty="0" err="1"/>
              <a:t>token</a:t>
            </a:r>
            <a:endParaRPr dirty="0"/>
          </a:p>
        </p:txBody>
      </p:sp>
      <p:sp>
        <p:nvSpPr>
          <p:cNvPr id="3" name="Rectangle 2">
            <a:extLst>
              <a:ext uri="{FF2B5EF4-FFF2-40B4-BE49-F238E27FC236}">
                <a16:creationId xmlns:a16="http://schemas.microsoft.com/office/drawing/2014/main" id="{6FDB8B17-021A-4846-9A77-D612573888DF}"/>
              </a:ext>
            </a:extLst>
          </p:cNvPr>
          <p:cNvSpPr/>
          <p:nvPr/>
        </p:nvSpPr>
        <p:spPr>
          <a:xfrm>
            <a:off x="449000" y="3980340"/>
            <a:ext cx="7419019" cy="400110"/>
          </a:xfrm>
          <a:prstGeom prst="rect">
            <a:avLst/>
          </a:prstGeom>
        </p:spPr>
        <p:txBody>
          <a:bodyPr wrap="none">
            <a:spAutoFit/>
          </a:bodyPr>
          <a:lstStyle/>
          <a:p>
            <a:r>
              <a:rPr lang="fr-FR" sz="2000" dirty="0">
                <a:solidFill>
                  <a:srgbClr val="FF0000"/>
                </a:solidFill>
                <a:latin typeface="Raleway" panose="020B0604020202020204" charset="0"/>
              </a:rPr>
              <a:t>[!] </a:t>
            </a:r>
            <a:r>
              <a:rPr lang="fr-FR" sz="2000" dirty="0" err="1">
                <a:solidFill>
                  <a:srgbClr val="FF0000"/>
                </a:solidFill>
                <a:latin typeface="Raleway" panose="020B0604020202020204" charset="0"/>
              </a:rPr>
              <a:t>MetaMask</a:t>
            </a:r>
            <a:r>
              <a:rPr lang="fr-FR" sz="2000" dirty="0">
                <a:solidFill>
                  <a:srgbClr val="FF0000"/>
                </a:solidFill>
                <a:latin typeface="Raleway" panose="020B0604020202020204" charset="0"/>
              </a:rPr>
              <a:t> est cassé ! Utilisez la version 4,5,1/2 sur Chrome</a:t>
            </a:r>
          </a:p>
        </p:txBody>
      </p:sp>
      <p:sp>
        <p:nvSpPr>
          <p:cNvPr id="6" name="Shape 88">
            <a:extLst>
              <a:ext uri="{FF2B5EF4-FFF2-40B4-BE49-F238E27FC236}">
                <a16:creationId xmlns:a16="http://schemas.microsoft.com/office/drawing/2014/main" id="{11A0BBEB-FD36-49EA-842C-1C0EF9889B52}"/>
              </a:ext>
            </a:extLst>
          </p:cNvPr>
          <p:cNvSpPr txBox="1">
            <a:spLocks/>
          </p:cNvSpPr>
          <p:nvPr/>
        </p:nvSpPr>
        <p:spPr>
          <a:xfrm>
            <a:off x="449000" y="183564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Objectifs</a:t>
            </a:r>
          </a:p>
        </p:txBody>
      </p:sp>
      <p:sp>
        <p:nvSpPr>
          <p:cNvPr id="7" name="Rectangle 6">
            <a:extLst>
              <a:ext uri="{FF2B5EF4-FFF2-40B4-BE49-F238E27FC236}">
                <a16:creationId xmlns:a16="http://schemas.microsoft.com/office/drawing/2014/main" id="{E502D1DD-8290-4BE3-8074-E696ACE4A9D4}"/>
              </a:ext>
            </a:extLst>
          </p:cNvPr>
          <p:cNvSpPr/>
          <p:nvPr/>
        </p:nvSpPr>
        <p:spPr>
          <a:xfrm>
            <a:off x="506745" y="2405850"/>
            <a:ext cx="5349541" cy="1015663"/>
          </a:xfrm>
          <a:prstGeom prst="rect">
            <a:avLst/>
          </a:prstGeom>
        </p:spPr>
        <p:txBody>
          <a:bodyPr wrap="none">
            <a:spAutoFit/>
          </a:bodyPr>
          <a:lstStyle/>
          <a:p>
            <a:r>
              <a:rPr lang="fr-FR" sz="2000" dirty="0">
                <a:latin typeface="Raleway Light" panose="020B0604020202020204" charset="0"/>
              </a:rPr>
              <a:t>Prendre en main </a:t>
            </a:r>
            <a:r>
              <a:rPr lang="fr-FR" sz="2000" dirty="0" err="1">
                <a:latin typeface="Raleway Light" panose="020B0604020202020204" charset="0"/>
              </a:rPr>
              <a:t>Solidity</a:t>
            </a:r>
            <a:r>
              <a:rPr lang="fr-FR" sz="2000" dirty="0">
                <a:latin typeface="Raleway Light" panose="020B0604020202020204" charset="0"/>
              </a:rPr>
              <a:t>, Truffle et Ganache</a:t>
            </a:r>
          </a:p>
          <a:p>
            <a:r>
              <a:rPr lang="fr-FR" sz="2000" dirty="0">
                <a:latin typeface="Raleway Light" panose="020B0604020202020204" charset="0"/>
              </a:rPr>
              <a:t>Compiler et déployer son </a:t>
            </a:r>
            <a:r>
              <a:rPr lang="fr-FR" sz="2000" dirty="0" err="1">
                <a:latin typeface="Raleway Light" panose="020B0604020202020204" charset="0"/>
              </a:rPr>
              <a:t>token</a:t>
            </a:r>
            <a:r>
              <a:rPr lang="fr-FR" sz="2000" dirty="0">
                <a:latin typeface="Raleway Light" panose="020B0604020202020204" charset="0"/>
              </a:rPr>
              <a:t> ERC-20</a:t>
            </a:r>
          </a:p>
          <a:p>
            <a:r>
              <a:rPr lang="fr-FR" sz="2000" dirty="0">
                <a:latin typeface="Raleway Light" panose="020B0604020202020204" charset="0"/>
              </a:rPr>
              <a:t>Manipuler le </a:t>
            </a:r>
            <a:r>
              <a:rPr lang="fr-FR" sz="2000" dirty="0" err="1">
                <a:latin typeface="Raleway Light" panose="020B0604020202020204" charset="0"/>
              </a:rPr>
              <a:t>token</a:t>
            </a:r>
            <a:endParaRPr lang="fr-FR" sz="2000" dirty="0">
              <a:latin typeface="Raleway Light" panose="020B0604020202020204" charset="0"/>
            </a:endParaRPr>
          </a:p>
        </p:txBody>
      </p:sp>
      <p:sp>
        <p:nvSpPr>
          <p:cNvPr id="5" name="Rectangle 4">
            <a:extLst>
              <a:ext uri="{FF2B5EF4-FFF2-40B4-BE49-F238E27FC236}">
                <a16:creationId xmlns:a16="http://schemas.microsoft.com/office/drawing/2014/main" id="{ECCBE7CB-8500-44BC-9FCD-C4B4D01E20D8}"/>
              </a:ext>
            </a:extLst>
          </p:cNvPr>
          <p:cNvSpPr/>
          <p:nvPr/>
        </p:nvSpPr>
        <p:spPr>
          <a:xfrm>
            <a:off x="506745" y="1011743"/>
            <a:ext cx="1845377" cy="307777"/>
          </a:xfrm>
          <a:prstGeom prst="rect">
            <a:avLst/>
          </a:prstGeom>
        </p:spPr>
        <p:txBody>
          <a:bodyPr wrap="none">
            <a:spAutoFit/>
          </a:bodyPr>
          <a:lstStyle/>
          <a:p>
            <a:r>
              <a:rPr lang="fr-FR" dirty="0"/>
              <a:t>http://bit.do/firsttoken</a:t>
            </a:r>
          </a:p>
        </p:txBody>
      </p:sp>
    </p:spTree>
    <p:extLst>
      <p:ext uri="{BB962C8B-B14F-4D97-AF65-F5344CB8AC3E}">
        <p14:creationId xmlns:p14="http://schemas.microsoft.com/office/powerpoint/2010/main" val="7655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449000" y="301500"/>
            <a:ext cx="8185500" cy="501900"/>
          </a:xfrm>
          <a:prstGeom prst="rect">
            <a:avLst/>
          </a:prstGeom>
        </p:spPr>
        <p:txBody>
          <a:bodyPr spcFirstLastPara="1" wrap="square" lIns="91425" tIns="91425" rIns="91425" bIns="91425" anchor="t" anchorCtr="0">
            <a:noAutofit/>
          </a:bodyPr>
          <a:lstStyle/>
          <a:p>
            <a:pPr lvl="0"/>
            <a:r>
              <a:rPr lang="fr-FR" dirty="0" err="1"/>
              <a:t>Lab</a:t>
            </a:r>
            <a:r>
              <a:rPr lang="fr-FR" dirty="0"/>
              <a:t> #3 – La Crypto-Roulette</a:t>
            </a:r>
            <a:endParaRPr dirty="0"/>
          </a:p>
        </p:txBody>
      </p:sp>
      <p:sp>
        <p:nvSpPr>
          <p:cNvPr id="2" name="Rectangle 1">
            <a:extLst>
              <a:ext uri="{FF2B5EF4-FFF2-40B4-BE49-F238E27FC236}">
                <a16:creationId xmlns:a16="http://schemas.microsoft.com/office/drawing/2014/main" id="{0BE486FC-0AED-42D8-B1FF-49EDCF24304B}"/>
              </a:ext>
            </a:extLst>
          </p:cNvPr>
          <p:cNvSpPr/>
          <p:nvPr/>
        </p:nvSpPr>
        <p:spPr>
          <a:xfrm>
            <a:off x="6468906" y="3812322"/>
            <a:ext cx="2363147" cy="307777"/>
          </a:xfrm>
          <a:prstGeom prst="rect">
            <a:avLst/>
          </a:prstGeom>
        </p:spPr>
        <p:txBody>
          <a:bodyPr wrap="none">
            <a:spAutoFit/>
          </a:bodyPr>
          <a:lstStyle/>
          <a:p>
            <a:r>
              <a:rPr lang="fr-FR" dirty="0"/>
              <a:t>http://tiny.cc/tlcryptoroulette</a:t>
            </a:r>
          </a:p>
        </p:txBody>
      </p:sp>
      <p:sp>
        <p:nvSpPr>
          <p:cNvPr id="4" name="Rectangle 3">
            <a:extLst>
              <a:ext uri="{FF2B5EF4-FFF2-40B4-BE49-F238E27FC236}">
                <a16:creationId xmlns:a16="http://schemas.microsoft.com/office/drawing/2014/main" id="{4B8CA744-C22C-4DE4-B6E7-DF304276CF70}"/>
              </a:ext>
            </a:extLst>
          </p:cNvPr>
          <p:cNvSpPr/>
          <p:nvPr/>
        </p:nvSpPr>
        <p:spPr>
          <a:xfrm>
            <a:off x="449000" y="3980340"/>
            <a:ext cx="7419019" cy="400110"/>
          </a:xfrm>
          <a:prstGeom prst="rect">
            <a:avLst/>
          </a:prstGeom>
        </p:spPr>
        <p:txBody>
          <a:bodyPr wrap="none">
            <a:spAutoFit/>
          </a:bodyPr>
          <a:lstStyle/>
          <a:p>
            <a:r>
              <a:rPr lang="fr-FR" sz="2000" dirty="0">
                <a:solidFill>
                  <a:srgbClr val="FF0000"/>
                </a:solidFill>
                <a:latin typeface="Raleway" panose="020B0604020202020204" charset="0"/>
              </a:rPr>
              <a:t>[!] </a:t>
            </a:r>
            <a:r>
              <a:rPr lang="fr-FR" sz="2000" dirty="0" err="1">
                <a:solidFill>
                  <a:srgbClr val="FF0000"/>
                </a:solidFill>
                <a:latin typeface="Raleway" panose="020B0604020202020204" charset="0"/>
              </a:rPr>
              <a:t>MetaMask</a:t>
            </a:r>
            <a:r>
              <a:rPr lang="fr-FR" sz="2000" dirty="0">
                <a:solidFill>
                  <a:srgbClr val="FF0000"/>
                </a:solidFill>
                <a:latin typeface="Raleway" panose="020B0604020202020204" charset="0"/>
              </a:rPr>
              <a:t> est cassé ! Utilisez la version 4,5,1/2 sur Chrome</a:t>
            </a:r>
          </a:p>
        </p:txBody>
      </p:sp>
      <p:sp>
        <p:nvSpPr>
          <p:cNvPr id="6" name="Shape 88">
            <a:extLst>
              <a:ext uri="{FF2B5EF4-FFF2-40B4-BE49-F238E27FC236}">
                <a16:creationId xmlns:a16="http://schemas.microsoft.com/office/drawing/2014/main" id="{29ACBC23-5215-40D6-8281-7964316287B1}"/>
              </a:ext>
            </a:extLst>
          </p:cNvPr>
          <p:cNvSpPr txBox="1">
            <a:spLocks/>
          </p:cNvSpPr>
          <p:nvPr/>
        </p:nvSpPr>
        <p:spPr>
          <a:xfrm>
            <a:off x="449000" y="1835641"/>
            <a:ext cx="8185500" cy="50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2400" dirty="0"/>
              <a:t>Objectifs</a:t>
            </a:r>
          </a:p>
        </p:txBody>
      </p:sp>
      <p:sp>
        <p:nvSpPr>
          <p:cNvPr id="7" name="Rectangle 6">
            <a:extLst>
              <a:ext uri="{FF2B5EF4-FFF2-40B4-BE49-F238E27FC236}">
                <a16:creationId xmlns:a16="http://schemas.microsoft.com/office/drawing/2014/main" id="{4763ABF3-F923-493F-BD66-7B2142399ACF}"/>
              </a:ext>
            </a:extLst>
          </p:cNvPr>
          <p:cNvSpPr/>
          <p:nvPr/>
        </p:nvSpPr>
        <p:spPr>
          <a:xfrm>
            <a:off x="506745" y="2405850"/>
            <a:ext cx="7040710" cy="1323439"/>
          </a:xfrm>
          <a:prstGeom prst="rect">
            <a:avLst/>
          </a:prstGeom>
        </p:spPr>
        <p:txBody>
          <a:bodyPr wrap="none">
            <a:spAutoFit/>
          </a:bodyPr>
          <a:lstStyle/>
          <a:p>
            <a:r>
              <a:rPr lang="fr-FR" sz="2000" dirty="0">
                <a:latin typeface="Raleway Light" panose="020B0604020202020204" charset="0"/>
              </a:rPr>
              <a:t>Découvrir </a:t>
            </a:r>
            <a:r>
              <a:rPr lang="fr-FR" sz="2000" dirty="0" err="1">
                <a:latin typeface="Raleway Light" panose="020B0604020202020204" charset="0"/>
              </a:rPr>
              <a:t>MetaMask</a:t>
            </a:r>
            <a:endParaRPr lang="fr-FR" sz="2000" dirty="0">
              <a:latin typeface="Raleway Light" panose="020B0604020202020204" charset="0"/>
            </a:endParaRPr>
          </a:p>
          <a:p>
            <a:r>
              <a:rPr lang="fr-FR" sz="2000" dirty="0">
                <a:latin typeface="Raleway Light" panose="020B0604020202020204" charset="0"/>
              </a:rPr>
              <a:t>Aller plus loin avec </a:t>
            </a:r>
            <a:r>
              <a:rPr lang="fr-FR" sz="2000" dirty="0" err="1">
                <a:latin typeface="Raleway Light" panose="020B0604020202020204" charset="0"/>
              </a:rPr>
              <a:t>Solidity</a:t>
            </a:r>
            <a:endParaRPr lang="fr-FR" sz="2000" dirty="0">
              <a:latin typeface="Raleway Light" panose="020B0604020202020204" charset="0"/>
            </a:endParaRPr>
          </a:p>
          <a:p>
            <a:r>
              <a:rPr lang="fr-FR" sz="2000" dirty="0">
                <a:latin typeface="Raleway Light" panose="020B0604020202020204" charset="0"/>
              </a:rPr>
              <a:t>Déployer un smart </a:t>
            </a:r>
            <a:r>
              <a:rPr lang="fr-FR" sz="2000" dirty="0" err="1">
                <a:latin typeface="Raleway Light" panose="020B0604020202020204" charset="0"/>
              </a:rPr>
              <a:t>contract</a:t>
            </a:r>
            <a:endParaRPr lang="fr-FR" sz="2000" dirty="0">
              <a:latin typeface="Raleway Light" panose="020B0604020202020204" charset="0"/>
            </a:endParaRPr>
          </a:p>
          <a:p>
            <a:r>
              <a:rPr lang="fr-FR" sz="2000" dirty="0">
                <a:latin typeface="Raleway Light" panose="020B0604020202020204" charset="0"/>
              </a:rPr>
              <a:t>Découvrir comment interagir avec ce dernier via une </a:t>
            </a:r>
            <a:r>
              <a:rPr lang="fr-FR" sz="2000" dirty="0" err="1">
                <a:latin typeface="Raleway Light" panose="020B0604020202020204" charset="0"/>
              </a:rPr>
              <a:t>dApp</a:t>
            </a:r>
            <a:endParaRPr lang="fr-FR" sz="2000" dirty="0">
              <a:latin typeface="Raleway Light" panose="020B0604020202020204" charset="0"/>
            </a:endParaRPr>
          </a:p>
        </p:txBody>
      </p:sp>
      <p:sp>
        <p:nvSpPr>
          <p:cNvPr id="8" name="Rectangle 7">
            <a:extLst>
              <a:ext uri="{FF2B5EF4-FFF2-40B4-BE49-F238E27FC236}">
                <a16:creationId xmlns:a16="http://schemas.microsoft.com/office/drawing/2014/main" id="{5943BBA8-5CBB-41BD-B911-A99DF3769205}"/>
              </a:ext>
            </a:extLst>
          </p:cNvPr>
          <p:cNvSpPr/>
          <p:nvPr/>
        </p:nvSpPr>
        <p:spPr>
          <a:xfrm>
            <a:off x="506745" y="1011743"/>
            <a:ext cx="2452916" cy="307777"/>
          </a:xfrm>
          <a:prstGeom prst="rect">
            <a:avLst/>
          </a:prstGeom>
        </p:spPr>
        <p:txBody>
          <a:bodyPr wrap="none">
            <a:spAutoFit/>
          </a:bodyPr>
          <a:lstStyle/>
          <a:p>
            <a:r>
              <a:rPr lang="fr-FR" dirty="0"/>
              <a:t>https://tiny.cc/tlcryptoroulette</a:t>
            </a:r>
          </a:p>
        </p:txBody>
      </p:sp>
    </p:spTree>
    <p:extLst>
      <p:ext uri="{BB962C8B-B14F-4D97-AF65-F5344CB8AC3E}">
        <p14:creationId xmlns:p14="http://schemas.microsoft.com/office/powerpoint/2010/main" val="200990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026" name="Picture 2" descr="https://cdn-images-1.medium.com/max/1800/1*VVCasQUJ-YFSIpUOwROx-g.png">
            <a:extLst>
              <a:ext uri="{FF2B5EF4-FFF2-40B4-BE49-F238E27FC236}">
                <a16:creationId xmlns:a16="http://schemas.microsoft.com/office/drawing/2014/main" id="{A8A9E30D-7DE7-416A-9497-72771051C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 y="0"/>
            <a:ext cx="9188887" cy="514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52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553179"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latin typeface="Raleway" panose="020B0604020202020204" charset="0"/>
              </a:rPr>
              <a:t>Et après ?</a:t>
            </a:r>
            <a:endParaRPr dirty="0">
              <a:latin typeface="Raleway" panose="020B0604020202020204" charset="0"/>
            </a:endParaRPr>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latin typeface="Raleway" panose="020B0604020202020204" charset="0"/>
              </a:rPr>
              <a:t>ULTIME PARTIE</a:t>
            </a:r>
            <a:endParaRPr dirty="0">
              <a:latin typeface="Raleway" panose="020B0604020202020204" charset="0"/>
            </a:endParaRPr>
          </a:p>
        </p:txBody>
      </p:sp>
      <p:sp>
        <p:nvSpPr>
          <p:cNvPr id="5" name="ZoneTexte 4">
            <a:extLst>
              <a:ext uri="{FF2B5EF4-FFF2-40B4-BE49-F238E27FC236}">
                <a16:creationId xmlns:a16="http://schemas.microsoft.com/office/drawing/2014/main" id="{3211C9CA-2F39-4F53-BE5C-BEA6285EC8EA}"/>
              </a:ext>
            </a:extLst>
          </p:cNvPr>
          <p:cNvSpPr txBox="1"/>
          <p:nvPr/>
        </p:nvSpPr>
        <p:spPr>
          <a:xfrm>
            <a:off x="5851544" y="54229"/>
            <a:ext cx="2101857" cy="369332"/>
          </a:xfrm>
          <a:prstGeom prst="rect">
            <a:avLst/>
          </a:prstGeom>
          <a:noFill/>
        </p:spPr>
        <p:txBody>
          <a:bodyPr wrap="none" rtlCol="0">
            <a:spAutoFit/>
          </a:bodyPr>
          <a:lstStyle/>
          <a:p>
            <a:r>
              <a:rPr lang="fr-FR" sz="1800" i="1" dirty="0">
                <a:solidFill>
                  <a:schemeClr val="accent2">
                    <a:lumMod val="40000"/>
                    <a:lumOff val="60000"/>
                  </a:schemeClr>
                </a:solidFill>
                <a:latin typeface="Raleway" panose="020B0604020202020204" charset="0"/>
              </a:rPr>
              <a:t>DEVELOPPEMENT</a:t>
            </a:r>
          </a:p>
        </p:txBody>
      </p:sp>
      <p:cxnSp>
        <p:nvCxnSpPr>
          <p:cNvPr id="6" name="Connecteur droit 5">
            <a:extLst>
              <a:ext uri="{FF2B5EF4-FFF2-40B4-BE49-F238E27FC236}">
                <a16:creationId xmlns:a16="http://schemas.microsoft.com/office/drawing/2014/main" id="{51C19848-F461-404B-A474-96EF34DB8653}"/>
              </a:ext>
            </a:extLst>
          </p:cNvPr>
          <p:cNvCxnSpPr>
            <a:cxnSpLocks/>
            <a:endCxn id="5" idx="1"/>
          </p:cNvCxnSpPr>
          <p:nvPr/>
        </p:nvCxnSpPr>
        <p:spPr>
          <a:xfrm>
            <a:off x="4785360" y="238895"/>
            <a:ext cx="1066184"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10E82BFD-BAB3-4F0B-942E-61CDA42B1E82}"/>
              </a:ext>
            </a:extLst>
          </p:cNvPr>
          <p:cNvCxnSpPr>
            <a:cxnSpLocks/>
            <a:stCxn id="5" idx="3"/>
          </p:cNvCxnSpPr>
          <p:nvPr/>
        </p:nvCxnSpPr>
        <p:spPr>
          <a:xfrm>
            <a:off x="7953401" y="238895"/>
            <a:ext cx="934371"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27CE7E18-B035-42D5-9513-5C281703728A}"/>
              </a:ext>
            </a:extLst>
          </p:cNvPr>
          <p:cNvSpPr txBox="1"/>
          <p:nvPr/>
        </p:nvSpPr>
        <p:spPr>
          <a:xfrm>
            <a:off x="5823108" y="1579776"/>
            <a:ext cx="2129109" cy="369332"/>
          </a:xfrm>
          <a:prstGeom prst="rect">
            <a:avLst/>
          </a:prstGeom>
          <a:noFill/>
        </p:spPr>
        <p:txBody>
          <a:bodyPr wrap="none" rtlCol="0">
            <a:spAutoFit/>
          </a:bodyPr>
          <a:lstStyle/>
          <a:p>
            <a:r>
              <a:rPr lang="fr-FR" sz="1800" i="1" dirty="0">
                <a:solidFill>
                  <a:schemeClr val="accent2">
                    <a:lumMod val="40000"/>
                    <a:lumOff val="60000"/>
                  </a:schemeClr>
                </a:solidFill>
                <a:latin typeface="Raleway" panose="020B0604020202020204" charset="0"/>
              </a:rPr>
              <a:t>ENTREPRENARIAT</a:t>
            </a:r>
          </a:p>
        </p:txBody>
      </p:sp>
      <p:cxnSp>
        <p:nvCxnSpPr>
          <p:cNvPr id="9" name="Connecteur droit 8">
            <a:extLst>
              <a:ext uri="{FF2B5EF4-FFF2-40B4-BE49-F238E27FC236}">
                <a16:creationId xmlns:a16="http://schemas.microsoft.com/office/drawing/2014/main" id="{A222A4A5-9552-4B57-A30C-C36F5F66FA4F}"/>
              </a:ext>
            </a:extLst>
          </p:cNvPr>
          <p:cNvCxnSpPr>
            <a:cxnSpLocks/>
            <a:endCxn id="8" idx="1"/>
          </p:cNvCxnSpPr>
          <p:nvPr/>
        </p:nvCxnSpPr>
        <p:spPr>
          <a:xfrm>
            <a:off x="4785360" y="1764442"/>
            <a:ext cx="1037748"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14657625-FAC0-4D58-BE49-1162AEC88F54}"/>
              </a:ext>
            </a:extLst>
          </p:cNvPr>
          <p:cNvCxnSpPr>
            <a:cxnSpLocks/>
            <a:stCxn id="8" idx="3"/>
          </p:cNvCxnSpPr>
          <p:nvPr/>
        </p:nvCxnSpPr>
        <p:spPr>
          <a:xfrm>
            <a:off x="7952217" y="1764442"/>
            <a:ext cx="907119"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2157C3C1-C66E-4753-BDF5-2C3A94B1318A}"/>
              </a:ext>
            </a:extLst>
          </p:cNvPr>
          <p:cNvSpPr txBox="1"/>
          <p:nvPr/>
        </p:nvSpPr>
        <p:spPr>
          <a:xfrm>
            <a:off x="5279156" y="2739774"/>
            <a:ext cx="3300904" cy="369332"/>
          </a:xfrm>
          <a:prstGeom prst="rect">
            <a:avLst/>
          </a:prstGeom>
          <a:noFill/>
        </p:spPr>
        <p:txBody>
          <a:bodyPr wrap="none" rtlCol="0">
            <a:spAutoFit/>
          </a:bodyPr>
          <a:lstStyle/>
          <a:p>
            <a:r>
              <a:rPr lang="fr-FR" sz="1800" dirty="0">
                <a:solidFill>
                  <a:schemeClr val="accent2">
                    <a:lumMod val="40000"/>
                    <a:lumOff val="60000"/>
                  </a:schemeClr>
                </a:solidFill>
                <a:latin typeface="Raleway" panose="020B0604020202020204" charset="0"/>
              </a:rPr>
              <a:t>TRADING/INVESTISSEMENT</a:t>
            </a:r>
            <a:endParaRPr lang="fr-FR" sz="1800" i="1" dirty="0">
              <a:solidFill>
                <a:schemeClr val="accent2">
                  <a:lumMod val="40000"/>
                  <a:lumOff val="60000"/>
                </a:schemeClr>
              </a:solidFill>
              <a:latin typeface="Raleway" panose="020B0604020202020204" charset="0"/>
            </a:endParaRPr>
          </a:p>
        </p:txBody>
      </p:sp>
      <p:cxnSp>
        <p:nvCxnSpPr>
          <p:cNvPr id="12" name="Connecteur droit 11">
            <a:extLst>
              <a:ext uri="{FF2B5EF4-FFF2-40B4-BE49-F238E27FC236}">
                <a16:creationId xmlns:a16="http://schemas.microsoft.com/office/drawing/2014/main" id="{941A5991-0F97-4DC3-8B1A-0056B763196D}"/>
              </a:ext>
            </a:extLst>
          </p:cNvPr>
          <p:cNvCxnSpPr>
            <a:cxnSpLocks/>
            <a:endCxn id="11" idx="1"/>
          </p:cNvCxnSpPr>
          <p:nvPr/>
        </p:nvCxnSpPr>
        <p:spPr>
          <a:xfrm>
            <a:off x="4785360" y="2924440"/>
            <a:ext cx="493796"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F5677DA9-5931-4A4B-9E81-D29A26E5FCBB}"/>
              </a:ext>
            </a:extLst>
          </p:cNvPr>
          <p:cNvCxnSpPr>
            <a:cxnSpLocks/>
          </p:cNvCxnSpPr>
          <p:nvPr/>
        </p:nvCxnSpPr>
        <p:spPr>
          <a:xfrm flipH="1">
            <a:off x="8511540" y="2924440"/>
            <a:ext cx="376232" cy="0"/>
          </a:xfrm>
          <a:prstGeom prst="line">
            <a:avLst/>
          </a:prstGeom>
          <a:ln>
            <a:solidFill>
              <a:schemeClr val="accent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05961E3-81BA-4EA4-93FE-EF97CA646B46}"/>
              </a:ext>
            </a:extLst>
          </p:cNvPr>
          <p:cNvSpPr/>
          <p:nvPr/>
        </p:nvSpPr>
        <p:spPr>
          <a:xfrm>
            <a:off x="0" y="4202712"/>
            <a:ext cx="3786614" cy="292388"/>
          </a:xfrm>
          <a:prstGeom prst="rect">
            <a:avLst/>
          </a:prstGeom>
        </p:spPr>
        <p:txBody>
          <a:bodyPr wrap="none">
            <a:spAutoFit/>
          </a:bodyPr>
          <a:lstStyle/>
          <a:p>
            <a:r>
              <a:rPr lang="fr-FR" sz="1300" dirty="0" err="1">
                <a:solidFill>
                  <a:schemeClr val="bg1"/>
                </a:solidFill>
                <a:latin typeface="Raleway" panose="020B0604020202020204" charset="0"/>
              </a:rPr>
              <a:t>PaulFasola</a:t>
            </a:r>
            <a:r>
              <a:rPr lang="fr-FR" sz="1300" dirty="0">
                <a:solidFill>
                  <a:schemeClr val="bg1"/>
                </a:solidFill>
                <a:latin typeface="Raleway" panose="020B0604020202020204" charset="0"/>
              </a:rPr>
              <a:t>/TechLabBlockchain101/SOURCES</a:t>
            </a:r>
          </a:p>
        </p:txBody>
      </p:sp>
      <p:sp>
        <p:nvSpPr>
          <p:cNvPr id="19" name="Rectangle 18">
            <a:extLst>
              <a:ext uri="{FF2B5EF4-FFF2-40B4-BE49-F238E27FC236}">
                <a16:creationId xmlns:a16="http://schemas.microsoft.com/office/drawing/2014/main" id="{F34FB720-26A2-4EFE-BF3B-E6E4EE06E799}"/>
              </a:ext>
            </a:extLst>
          </p:cNvPr>
          <p:cNvSpPr/>
          <p:nvPr/>
        </p:nvSpPr>
        <p:spPr>
          <a:xfrm>
            <a:off x="4643437" y="1886574"/>
            <a:ext cx="3385863" cy="276999"/>
          </a:xfrm>
          <a:prstGeom prst="rect">
            <a:avLst/>
          </a:prstGeom>
        </p:spPr>
        <p:txBody>
          <a:bodyPr wrap="none">
            <a:spAutoFit/>
          </a:bodyPr>
          <a:lstStyle/>
          <a:p>
            <a:pPr algn="ctr"/>
            <a:r>
              <a:rPr lang="en-US" sz="1200" dirty="0">
                <a:latin typeface="Raleway" panose="020B0604020202020204" charset="0"/>
              </a:rPr>
              <a:t>The Business Blockchain - William </a:t>
            </a:r>
            <a:r>
              <a:rPr lang="en-US" sz="1200" dirty="0" err="1">
                <a:latin typeface="Raleway" panose="020B0604020202020204" charset="0"/>
              </a:rPr>
              <a:t>Mougayar</a:t>
            </a:r>
            <a:endParaRPr lang="en-US" sz="1200" dirty="0">
              <a:latin typeface="Raleway" panose="020B0604020202020204" charset="0"/>
            </a:endParaRPr>
          </a:p>
        </p:txBody>
      </p:sp>
      <p:sp>
        <p:nvSpPr>
          <p:cNvPr id="20" name="Rectangle 19">
            <a:extLst>
              <a:ext uri="{FF2B5EF4-FFF2-40B4-BE49-F238E27FC236}">
                <a16:creationId xmlns:a16="http://schemas.microsoft.com/office/drawing/2014/main" id="{EAE22AC2-A663-4C05-A1DD-D202979DD240}"/>
              </a:ext>
            </a:extLst>
          </p:cNvPr>
          <p:cNvSpPr/>
          <p:nvPr/>
        </p:nvSpPr>
        <p:spPr>
          <a:xfrm>
            <a:off x="4709160" y="3112064"/>
            <a:ext cx="3762568" cy="276999"/>
          </a:xfrm>
          <a:prstGeom prst="rect">
            <a:avLst/>
          </a:prstGeom>
        </p:spPr>
        <p:txBody>
          <a:bodyPr wrap="none">
            <a:spAutoFit/>
          </a:bodyPr>
          <a:lstStyle/>
          <a:p>
            <a:r>
              <a:rPr lang="fr-FR" sz="1200" dirty="0" err="1">
                <a:latin typeface="Raleway" panose="020B0604020202020204" charset="0"/>
              </a:rPr>
              <a:t>Mastering</a:t>
            </a:r>
            <a:r>
              <a:rPr lang="fr-FR" sz="1200" dirty="0">
                <a:latin typeface="Raleway" panose="020B0604020202020204" charset="0"/>
              </a:rPr>
              <a:t> Bitcoin, 2nd Ed - Andreas </a:t>
            </a:r>
            <a:r>
              <a:rPr lang="fr-FR" sz="1200" dirty="0" err="1">
                <a:latin typeface="Raleway" panose="020B0604020202020204" charset="0"/>
              </a:rPr>
              <a:t>Antonopoulos</a:t>
            </a:r>
            <a:endParaRPr lang="fr-FR" sz="1200" dirty="0">
              <a:latin typeface="Raleway" panose="020B0604020202020204" charset="0"/>
            </a:endParaRPr>
          </a:p>
        </p:txBody>
      </p:sp>
      <p:sp>
        <p:nvSpPr>
          <p:cNvPr id="26" name="Rectangle 25">
            <a:extLst>
              <a:ext uri="{FF2B5EF4-FFF2-40B4-BE49-F238E27FC236}">
                <a16:creationId xmlns:a16="http://schemas.microsoft.com/office/drawing/2014/main" id="{63628E5C-DBBB-42B3-80A6-9F3243F9605E}"/>
              </a:ext>
            </a:extLst>
          </p:cNvPr>
          <p:cNvSpPr/>
          <p:nvPr/>
        </p:nvSpPr>
        <p:spPr>
          <a:xfrm>
            <a:off x="4709160" y="3424614"/>
            <a:ext cx="4572000" cy="461665"/>
          </a:xfrm>
          <a:prstGeom prst="rect">
            <a:avLst/>
          </a:prstGeom>
        </p:spPr>
        <p:txBody>
          <a:bodyPr>
            <a:spAutoFit/>
          </a:bodyPr>
          <a:lstStyle/>
          <a:p>
            <a:pPr fontAlgn="base"/>
            <a:r>
              <a:rPr lang="en-US" sz="1200" dirty="0">
                <a:solidFill>
                  <a:srgbClr val="333333"/>
                </a:solidFill>
                <a:latin typeface="Raleway" panose="020B0604020202020204" charset="0"/>
              </a:rPr>
              <a:t>Bitcoin For Dummies (For Dummies (Business &amp; Personal Finance)) - </a:t>
            </a:r>
            <a:r>
              <a:rPr lang="en-US" sz="1200" dirty="0" err="1">
                <a:solidFill>
                  <a:srgbClr val="333333"/>
                </a:solidFill>
                <a:latin typeface="Raleway" panose="020B0604020202020204" charset="0"/>
              </a:rPr>
              <a:t>Prypto</a:t>
            </a:r>
            <a:endParaRPr lang="en-US" sz="1200" dirty="0">
              <a:solidFill>
                <a:srgbClr val="333333"/>
              </a:solidFill>
              <a:latin typeface="Raleway" panose="020B0604020202020204" charset="0"/>
            </a:endParaRPr>
          </a:p>
        </p:txBody>
      </p:sp>
      <p:sp>
        <p:nvSpPr>
          <p:cNvPr id="22" name="Rectangle 21">
            <a:extLst>
              <a:ext uri="{FF2B5EF4-FFF2-40B4-BE49-F238E27FC236}">
                <a16:creationId xmlns:a16="http://schemas.microsoft.com/office/drawing/2014/main" id="{919D17B7-6F2E-47E5-9538-222BE6EEE292}"/>
              </a:ext>
            </a:extLst>
          </p:cNvPr>
          <p:cNvSpPr/>
          <p:nvPr/>
        </p:nvSpPr>
        <p:spPr>
          <a:xfrm>
            <a:off x="4709160" y="3915632"/>
            <a:ext cx="1534394" cy="276999"/>
          </a:xfrm>
          <a:prstGeom prst="rect">
            <a:avLst/>
          </a:prstGeom>
        </p:spPr>
        <p:txBody>
          <a:bodyPr wrap="none">
            <a:spAutoFit/>
          </a:bodyPr>
          <a:lstStyle/>
          <a:p>
            <a:r>
              <a:rPr lang="fr-FR" sz="1200" dirty="0" err="1">
                <a:latin typeface="Raleway" panose="020B0604020202020204" charset="0"/>
              </a:rPr>
              <a:t>Hasheur</a:t>
            </a:r>
            <a:r>
              <a:rPr lang="fr-FR" sz="1200" dirty="0">
                <a:latin typeface="Raleway" panose="020B0604020202020204" charset="0"/>
              </a:rPr>
              <a:t> - </a:t>
            </a:r>
            <a:r>
              <a:rPr lang="fr-FR" sz="1200" dirty="0" err="1">
                <a:latin typeface="Raleway" panose="020B0604020202020204" charset="0"/>
              </a:rPr>
              <a:t>Youtube</a:t>
            </a:r>
            <a:endParaRPr lang="fr-FR" sz="1200" dirty="0">
              <a:latin typeface="Raleway" panose="020B0604020202020204" charset="0"/>
            </a:endParaRPr>
          </a:p>
        </p:txBody>
      </p:sp>
      <p:sp>
        <p:nvSpPr>
          <p:cNvPr id="23" name="Rectangle 22">
            <a:extLst>
              <a:ext uri="{FF2B5EF4-FFF2-40B4-BE49-F238E27FC236}">
                <a16:creationId xmlns:a16="http://schemas.microsoft.com/office/drawing/2014/main" id="{077BAFD2-B412-4ACB-BE2F-96AF8E9178DF}"/>
              </a:ext>
            </a:extLst>
          </p:cNvPr>
          <p:cNvSpPr/>
          <p:nvPr/>
        </p:nvSpPr>
        <p:spPr>
          <a:xfrm>
            <a:off x="4709160" y="4228182"/>
            <a:ext cx="2778325" cy="276999"/>
          </a:xfrm>
          <a:prstGeom prst="rect">
            <a:avLst/>
          </a:prstGeom>
        </p:spPr>
        <p:txBody>
          <a:bodyPr wrap="none">
            <a:spAutoFit/>
          </a:bodyPr>
          <a:lstStyle/>
          <a:p>
            <a:r>
              <a:rPr lang="fr-FR" sz="1200" dirty="0" err="1">
                <a:latin typeface="Raleway" panose="020B0604020202020204" charset="0"/>
              </a:rPr>
              <a:t>LaBaleine</a:t>
            </a:r>
            <a:r>
              <a:rPr lang="fr-FR" sz="1200" dirty="0">
                <a:latin typeface="Raleway" panose="020B0604020202020204" charset="0"/>
              </a:rPr>
              <a:t> / </a:t>
            </a:r>
            <a:r>
              <a:rPr lang="fr-FR" sz="1200" dirty="0" err="1">
                <a:latin typeface="Raleway" panose="020B0604020202020204" charset="0"/>
              </a:rPr>
              <a:t>CryptoSphere</a:t>
            </a:r>
            <a:r>
              <a:rPr lang="fr-FR" sz="1200" dirty="0">
                <a:latin typeface="Raleway" panose="020B0604020202020204" charset="0"/>
              </a:rPr>
              <a:t>  - Discord</a:t>
            </a:r>
          </a:p>
        </p:txBody>
      </p:sp>
      <p:sp>
        <p:nvSpPr>
          <p:cNvPr id="24" name="Rectangle 23">
            <a:extLst>
              <a:ext uri="{FF2B5EF4-FFF2-40B4-BE49-F238E27FC236}">
                <a16:creationId xmlns:a16="http://schemas.microsoft.com/office/drawing/2014/main" id="{07E5780C-7594-462B-ABFE-36DABC3D0F7C}"/>
              </a:ext>
            </a:extLst>
          </p:cNvPr>
          <p:cNvSpPr/>
          <p:nvPr/>
        </p:nvSpPr>
        <p:spPr>
          <a:xfrm>
            <a:off x="4717788" y="1237340"/>
            <a:ext cx="4426212" cy="276999"/>
          </a:xfrm>
          <a:prstGeom prst="rect">
            <a:avLst/>
          </a:prstGeom>
        </p:spPr>
        <p:txBody>
          <a:bodyPr wrap="none">
            <a:spAutoFit/>
          </a:bodyPr>
          <a:lstStyle/>
          <a:p>
            <a:r>
              <a:rPr lang="fr-FR" sz="1200" dirty="0" err="1">
                <a:latin typeface="Raleway" panose="020B0604020202020204" charset="0"/>
              </a:rPr>
              <a:t>LaBaleine</a:t>
            </a:r>
            <a:r>
              <a:rPr lang="fr-FR" sz="1200" dirty="0">
                <a:latin typeface="Raleway" panose="020B0604020202020204" charset="0"/>
              </a:rPr>
              <a:t> / </a:t>
            </a:r>
            <a:r>
              <a:rPr lang="fr-FR" sz="1200" dirty="0" err="1">
                <a:latin typeface="Raleway" panose="020B0604020202020204" charset="0"/>
              </a:rPr>
              <a:t>CryptoSphere</a:t>
            </a:r>
            <a:r>
              <a:rPr lang="fr-FR" sz="1200" dirty="0">
                <a:latin typeface="Raleway" panose="020B0604020202020204" charset="0"/>
              </a:rPr>
              <a:t> / Les Mineurs Français  - Discord</a:t>
            </a:r>
          </a:p>
        </p:txBody>
      </p:sp>
      <p:sp>
        <p:nvSpPr>
          <p:cNvPr id="16" name="Rectangle 15">
            <a:extLst>
              <a:ext uri="{FF2B5EF4-FFF2-40B4-BE49-F238E27FC236}">
                <a16:creationId xmlns:a16="http://schemas.microsoft.com/office/drawing/2014/main" id="{73107B2A-7A22-4940-9CC5-6BFA531EE3BD}"/>
              </a:ext>
            </a:extLst>
          </p:cNvPr>
          <p:cNvSpPr/>
          <p:nvPr/>
        </p:nvSpPr>
        <p:spPr>
          <a:xfrm>
            <a:off x="4709160" y="360598"/>
            <a:ext cx="2763898" cy="276999"/>
          </a:xfrm>
          <a:prstGeom prst="rect">
            <a:avLst/>
          </a:prstGeom>
        </p:spPr>
        <p:txBody>
          <a:bodyPr wrap="none">
            <a:spAutoFit/>
          </a:bodyPr>
          <a:lstStyle/>
          <a:p>
            <a:r>
              <a:rPr lang="fr-FR" sz="1200" dirty="0" err="1">
                <a:latin typeface="Raleway" panose="020B0604020202020204" charset="0"/>
              </a:rPr>
              <a:t>Mastering</a:t>
            </a:r>
            <a:r>
              <a:rPr lang="fr-FR" sz="1200" dirty="0">
                <a:latin typeface="Raleway" panose="020B0604020202020204" charset="0"/>
              </a:rPr>
              <a:t> Blockchain – Imran Bashir</a:t>
            </a:r>
          </a:p>
        </p:txBody>
      </p:sp>
      <p:sp>
        <p:nvSpPr>
          <p:cNvPr id="28" name="Rectangle 27">
            <a:extLst>
              <a:ext uri="{FF2B5EF4-FFF2-40B4-BE49-F238E27FC236}">
                <a16:creationId xmlns:a16="http://schemas.microsoft.com/office/drawing/2014/main" id="{74DD5B16-DD23-4E3E-AC66-C1AA80B1F54F}"/>
              </a:ext>
            </a:extLst>
          </p:cNvPr>
          <p:cNvSpPr/>
          <p:nvPr/>
        </p:nvSpPr>
        <p:spPr>
          <a:xfrm>
            <a:off x="4709160" y="645080"/>
            <a:ext cx="2832827" cy="276999"/>
          </a:xfrm>
          <a:prstGeom prst="rect">
            <a:avLst/>
          </a:prstGeom>
        </p:spPr>
        <p:txBody>
          <a:bodyPr wrap="none">
            <a:spAutoFit/>
          </a:bodyPr>
          <a:lstStyle/>
          <a:p>
            <a:r>
              <a:rPr lang="fr-FR" sz="1200" dirty="0">
                <a:latin typeface="Raleway" panose="020B0604020202020204" charset="0"/>
              </a:rPr>
              <a:t>The Modern </a:t>
            </a:r>
            <a:r>
              <a:rPr lang="fr-FR" sz="1200" dirty="0" err="1">
                <a:latin typeface="Raleway" panose="020B0604020202020204" charset="0"/>
              </a:rPr>
              <a:t>Ethereum</a:t>
            </a:r>
            <a:r>
              <a:rPr lang="fr-FR" sz="1200" dirty="0">
                <a:latin typeface="Raleway" panose="020B0604020202020204" charset="0"/>
              </a:rPr>
              <a:t> – Ryan Venter</a:t>
            </a:r>
          </a:p>
        </p:txBody>
      </p:sp>
      <p:sp>
        <p:nvSpPr>
          <p:cNvPr id="29" name="Rectangle 28">
            <a:extLst>
              <a:ext uri="{FF2B5EF4-FFF2-40B4-BE49-F238E27FC236}">
                <a16:creationId xmlns:a16="http://schemas.microsoft.com/office/drawing/2014/main" id="{0D6146CD-9E69-42F0-8BD7-C290886DF49E}"/>
              </a:ext>
            </a:extLst>
          </p:cNvPr>
          <p:cNvSpPr/>
          <p:nvPr/>
        </p:nvSpPr>
        <p:spPr>
          <a:xfrm>
            <a:off x="4702254" y="945341"/>
            <a:ext cx="3259226" cy="276999"/>
          </a:xfrm>
          <a:prstGeom prst="rect">
            <a:avLst/>
          </a:prstGeom>
        </p:spPr>
        <p:txBody>
          <a:bodyPr wrap="none">
            <a:spAutoFit/>
          </a:bodyPr>
          <a:lstStyle/>
          <a:p>
            <a:r>
              <a:rPr lang="en-US" sz="1200" dirty="0">
                <a:latin typeface="Raleway" panose="020B0604020202020204" charset="0"/>
              </a:rPr>
              <a:t>Building Ethereum </a:t>
            </a:r>
            <a:r>
              <a:rPr lang="en-US" sz="1200" dirty="0" err="1">
                <a:latin typeface="Raleway" panose="020B0604020202020204" charset="0"/>
              </a:rPr>
              <a:t>ĐApps</a:t>
            </a:r>
            <a:r>
              <a:rPr lang="en-US" sz="1200" dirty="0">
                <a:latin typeface="Raleway" panose="020B0604020202020204" charset="0"/>
              </a:rPr>
              <a:t> - Roberto </a:t>
            </a:r>
            <a:r>
              <a:rPr lang="en-US" sz="1200" dirty="0" err="1">
                <a:latin typeface="Raleway" panose="020B0604020202020204" charset="0"/>
              </a:rPr>
              <a:t>Infante</a:t>
            </a:r>
            <a:endParaRPr lang="fr-FR" sz="1200" dirty="0">
              <a:latin typeface="Raleway" panose="020B0604020202020204" charset="0"/>
            </a:endParaRPr>
          </a:p>
        </p:txBody>
      </p:sp>
      <p:sp>
        <p:nvSpPr>
          <p:cNvPr id="25" name="Rectangle 24">
            <a:extLst>
              <a:ext uri="{FF2B5EF4-FFF2-40B4-BE49-F238E27FC236}">
                <a16:creationId xmlns:a16="http://schemas.microsoft.com/office/drawing/2014/main" id="{9C9317DD-FDD0-4564-B690-49B8E7A73F16}"/>
              </a:ext>
            </a:extLst>
          </p:cNvPr>
          <p:cNvSpPr/>
          <p:nvPr/>
        </p:nvSpPr>
        <p:spPr>
          <a:xfrm>
            <a:off x="4702254" y="2178573"/>
            <a:ext cx="4572000" cy="461665"/>
          </a:xfrm>
          <a:prstGeom prst="rect">
            <a:avLst/>
          </a:prstGeom>
        </p:spPr>
        <p:txBody>
          <a:bodyPr>
            <a:spAutoFit/>
          </a:bodyPr>
          <a:lstStyle/>
          <a:p>
            <a:r>
              <a:rPr lang="fr-FR" sz="1200" dirty="0">
                <a:latin typeface="Raleway" panose="020B0604020202020204" charset="0"/>
              </a:rPr>
              <a:t>Art of the Initial Coin </a:t>
            </a:r>
            <a:r>
              <a:rPr lang="fr-FR" sz="1200" dirty="0" err="1">
                <a:latin typeface="Raleway" panose="020B0604020202020204" charset="0"/>
              </a:rPr>
              <a:t>Offering</a:t>
            </a:r>
            <a:r>
              <a:rPr lang="fr-FR" sz="1200" dirty="0">
                <a:latin typeface="Raleway" panose="020B0604020202020204" charset="0"/>
              </a:rPr>
              <a:t>: </a:t>
            </a:r>
            <a:r>
              <a:rPr lang="fr-FR" sz="1200" dirty="0" err="1">
                <a:latin typeface="Raleway" panose="020B0604020202020204" charset="0"/>
              </a:rPr>
              <a:t>Lessons</a:t>
            </a:r>
            <a:r>
              <a:rPr lang="fr-FR" sz="1200" dirty="0">
                <a:latin typeface="Raleway" panose="020B0604020202020204" charset="0"/>
              </a:rPr>
              <a:t> </a:t>
            </a:r>
            <a:r>
              <a:rPr lang="fr-FR" sz="1200" dirty="0" err="1">
                <a:latin typeface="Raleway" panose="020B0604020202020204" charset="0"/>
              </a:rPr>
              <a:t>Learned</a:t>
            </a:r>
            <a:r>
              <a:rPr lang="fr-FR" sz="1200" dirty="0">
                <a:latin typeface="Raleway" panose="020B0604020202020204" charset="0"/>
              </a:rPr>
              <a:t> </a:t>
            </a:r>
            <a:r>
              <a:rPr lang="fr-FR" sz="1200" dirty="0" err="1">
                <a:latin typeface="Raleway" panose="020B0604020202020204" charset="0"/>
              </a:rPr>
              <a:t>from</a:t>
            </a:r>
            <a:r>
              <a:rPr lang="fr-FR" sz="1200" dirty="0">
                <a:latin typeface="Raleway" panose="020B0604020202020204" charset="0"/>
              </a:rPr>
              <a:t> the Launch of a Crypto-</a:t>
            </a:r>
            <a:r>
              <a:rPr lang="fr-FR" sz="1200" dirty="0" err="1">
                <a:latin typeface="Raleway" panose="020B0604020202020204" charset="0"/>
              </a:rPr>
              <a:t>Token</a:t>
            </a:r>
            <a:r>
              <a:rPr lang="fr-FR" sz="1200" dirty="0">
                <a:latin typeface="Raleway" panose="020B0604020202020204" charset="0"/>
              </a:rPr>
              <a:t> - Andrew J. Chapin</a:t>
            </a:r>
          </a:p>
        </p:txBody>
      </p:sp>
    </p:spTree>
    <p:extLst>
      <p:ext uri="{BB962C8B-B14F-4D97-AF65-F5344CB8AC3E}">
        <p14:creationId xmlns:p14="http://schemas.microsoft.com/office/powerpoint/2010/main" val="64161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 name="Titre 2">
            <a:extLst>
              <a:ext uri="{FF2B5EF4-FFF2-40B4-BE49-F238E27FC236}">
                <a16:creationId xmlns:a16="http://schemas.microsoft.com/office/drawing/2014/main" id="{4253CC8C-5FB3-4E54-AA2D-E4DEF1DD15E8}"/>
              </a:ext>
            </a:extLst>
          </p:cNvPr>
          <p:cNvSpPr>
            <a:spLocks noGrp="1"/>
          </p:cNvSpPr>
          <p:nvPr>
            <p:ph type="title"/>
          </p:nvPr>
        </p:nvSpPr>
        <p:spPr>
          <a:xfrm>
            <a:off x="3695519" y="1605030"/>
            <a:ext cx="1752962" cy="501900"/>
          </a:xfrm>
        </p:spPr>
        <p:txBody>
          <a:bodyPr/>
          <a:lstStyle/>
          <a:p>
            <a:r>
              <a:rPr lang="fr-FR" dirty="0"/>
              <a:t>Merci !</a:t>
            </a:r>
          </a:p>
        </p:txBody>
      </p:sp>
      <p:sp>
        <p:nvSpPr>
          <p:cNvPr id="4" name="Titre 2">
            <a:extLst>
              <a:ext uri="{FF2B5EF4-FFF2-40B4-BE49-F238E27FC236}">
                <a16:creationId xmlns:a16="http://schemas.microsoft.com/office/drawing/2014/main" id="{26D20128-BC18-4968-95C4-F79E7A1866B7}"/>
              </a:ext>
            </a:extLst>
          </p:cNvPr>
          <p:cNvSpPr txBox="1">
            <a:spLocks/>
          </p:cNvSpPr>
          <p:nvPr/>
        </p:nvSpPr>
        <p:spPr>
          <a:xfrm>
            <a:off x="285479" y="3961403"/>
            <a:ext cx="6820080" cy="60163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sz="1800" dirty="0">
                <a:solidFill>
                  <a:schemeClr val="tx1"/>
                </a:solidFill>
              </a:rPr>
              <a:t>Références:</a:t>
            </a:r>
          </a:p>
        </p:txBody>
      </p:sp>
      <p:pic>
        <p:nvPicPr>
          <p:cNvPr id="2050" name="Picture 2" descr="https://www.crypto-news.net/wp-content/uploads/2017/11/bigstock-194972881.jpg">
            <a:extLst>
              <a:ext uri="{FF2B5EF4-FFF2-40B4-BE49-F238E27FC236}">
                <a16:creationId xmlns:a16="http://schemas.microsoft.com/office/drawing/2014/main" id="{CC2B7315-C4D8-4D38-AEDD-8C41DFA8C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18" b="15661"/>
          <a:stretch/>
        </p:blipFill>
        <p:spPr bwMode="auto">
          <a:xfrm>
            <a:off x="0" y="-1"/>
            <a:ext cx="9144000" cy="45630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9BF4D31-FE67-43C5-AFBC-F32CD3F2D6C5}"/>
              </a:ext>
            </a:extLst>
          </p:cNvPr>
          <p:cNvSpPr/>
          <p:nvPr/>
        </p:nvSpPr>
        <p:spPr>
          <a:xfrm>
            <a:off x="0" y="0"/>
            <a:ext cx="9144000" cy="4563035"/>
          </a:xfrm>
          <a:prstGeom prst="rect">
            <a:avLst/>
          </a:prstGeom>
          <a:solidFill>
            <a:srgbClr val="000000">
              <a:alpha val="54902"/>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Titre 2">
            <a:extLst>
              <a:ext uri="{FF2B5EF4-FFF2-40B4-BE49-F238E27FC236}">
                <a16:creationId xmlns:a16="http://schemas.microsoft.com/office/drawing/2014/main" id="{7DFF9122-52C9-4342-B29F-0A5AB6173E27}"/>
              </a:ext>
            </a:extLst>
          </p:cNvPr>
          <p:cNvSpPr txBox="1">
            <a:spLocks/>
          </p:cNvSpPr>
          <p:nvPr/>
        </p:nvSpPr>
        <p:spPr>
          <a:xfrm>
            <a:off x="3785166" y="2030566"/>
            <a:ext cx="1663315" cy="5019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fr-FR" dirty="0"/>
              <a:t>Merci !</a:t>
            </a:r>
          </a:p>
        </p:txBody>
      </p:sp>
      <p:sp>
        <p:nvSpPr>
          <p:cNvPr id="2" name="ZoneTexte 1">
            <a:extLst>
              <a:ext uri="{FF2B5EF4-FFF2-40B4-BE49-F238E27FC236}">
                <a16:creationId xmlns:a16="http://schemas.microsoft.com/office/drawing/2014/main" id="{B48EDC2B-DF15-46A6-8032-3BB1A416133F}"/>
              </a:ext>
            </a:extLst>
          </p:cNvPr>
          <p:cNvSpPr txBox="1"/>
          <p:nvPr/>
        </p:nvSpPr>
        <p:spPr>
          <a:xfrm>
            <a:off x="285479" y="4653231"/>
            <a:ext cx="3238387" cy="707886"/>
          </a:xfrm>
          <a:prstGeom prst="rect">
            <a:avLst/>
          </a:prstGeom>
          <a:noFill/>
        </p:spPr>
        <p:txBody>
          <a:bodyPr wrap="none" rtlCol="0">
            <a:spAutoFit/>
          </a:bodyPr>
          <a:lstStyle/>
          <a:p>
            <a:r>
              <a:rPr lang="fr-FR" sz="2000" dirty="0">
                <a:solidFill>
                  <a:schemeClr val="bg1"/>
                </a:solidFill>
                <a:latin typeface="Raleway" panose="020B0604020202020204" charset="0"/>
              </a:rPr>
              <a:t>Paul Fasola - @</a:t>
            </a:r>
            <a:r>
              <a:rPr lang="fr-FR" sz="2000" dirty="0" err="1">
                <a:solidFill>
                  <a:schemeClr val="bg1"/>
                </a:solidFill>
                <a:latin typeface="Raleway" panose="020B0604020202020204" charset="0"/>
              </a:rPr>
              <a:t>paulfasola</a:t>
            </a:r>
            <a:endParaRPr lang="fr-FR" sz="2000" dirty="0">
              <a:solidFill>
                <a:schemeClr val="bg1"/>
              </a:solidFill>
              <a:latin typeface="Raleway" panose="020B0604020202020204" charset="0"/>
            </a:endParaRPr>
          </a:p>
          <a:p>
            <a:endParaRPr lang="fr-FR" sz="2000" dirty="0">
              <a:latin typeface="Raleway" panose="020B0604020202020204" charset="0"/>
            </a:endParaRPr>
          </a:p>
        </p:txBody>
      </p:sp>
    </p:spTree>
    <p:extLst>
      <p:ext uri="{BB962C8B-B14F-4D97-AF65-F5344CB8AC3E}">
        <p14:creationId xmlns:p14="http://schemas.microsoft.com/office/powerpoint/2010/main" val="278391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Une histoire de cailloux</a:t>
            </a:r>
            <a:endParaRPr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PREMIÈRE PARTIE</a:t>
            </a:r>
            <a:endParaRPr dirty="0"/>
          </a:p>
        </p:txBody>
      </p:sp>
      <p:sp>
        <p:nvSpPr>
          <p:cNvPr id="2" name="Ellipse 1">
            <a:extLst>
              <a:ext uri="{FF2B5EF4-FFF2-40B4-BE49-F238E27FC236}">
                <a16:creationId xmlns:a16="http://schemas.microsoft.com/office/drawing/2014/main" id="{2888312F-8AAF-4D81-84C8-2B1A65DB6086}"/>
              </a:ext>
            </a:extLst>
          </p:cNvPr>
          <p:cNvSpPr/>
          <p:nvPr/>
        </p:nvSpPr>
        <p:spPr>
          <a:xfrm>
            <a:off x="5373015" y="906639"/>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pic>
        <p:nvPicPr>
          <p:cNvPr id="9" name="Image 8">
            <a:extLst>
              <a:ext uri="{FF2B5EF4-FFF2-40B4-BE49-F238E27FC236}">
                <a16:creationId xmlns:a16="http://schemas.microsoft.com/office/drawing/2014/main" id="{D5026E6C-EF7A-4CBD-A6A1-AA54B9A5EAE3}"/>
              </a:ext>
            </a:extLst>
          </p:cNvPr>
          <p:cNvPicPr>
            <a:picLocks noChangeAspect="1"/>
          </p:cNvPicPr>
          <p:nvPr/>
        </p:nvPicPr>
        <p:blipFill>
          <a:blip r:embed="rId3"/>
          <a:stretch>
            <a:fillRect/>
          </a:stretch>
        </p:blipFill>
        <p:spPr>
          <a:xfrm>
            <a:off x="4695408" y="821050"/>
            <a:ext cx="708418" cy="708418"/>
          </a:xfrm>
          <a:prstGeom prst="rect">
            <a:avLst/>
          </a:prstGeom>
        </p:spPr>
      </p:pic>
      <p:pic>
        <p:nvPicPr>
          <p:cNvPr id="14" name="Image 13">
            <a:extLst>
              <a:ext uri="{FF2B5EF4-FFF2-40B4-BE49-F238E27FC236}">
                <a16:creationId xmlns:a16="http://schemas.microsoft.com/office/drawing/2014/main" id="{DCD8DAE9-94DE-46F3-B9E0-97CFF29EB172}"/>
              </a:ext>
            </a:extLst>
          </p:cNvPr>
          <p:cNvPicPr>
            <a:picLocks noChangeAspect="1"/>
          </p:cNvPicPr>
          <p:nvPr/>
        </p:nvPicPr>
        <p:blipFill>
          <a:blip r:embed="rId3"/>
          <a:stretch>
            <a:fillRect/>
          </a:stretch>
        </p:blipFill>
        <p:spPr>
          <a:xfrm>
            <a:off x="8272367" y="3134748"/>
            <a:ext cx="708418" cy="708418"/>
          </a:xfrm>
          <a:prstGeom prst="rect">
            <a:avLst/>
          </a:prstGeom>
        </p:spPr>
      </p:pic>
      <p:pic>
        <p:nvPicPr>
          <p:cNvPr id="15" name="Image 14">
            <a:extLst>
              <a:ext uri="{FF2B5EF4-FFF2-40B4-BE49-F238E27FC236}">
                <a16:creationId xmlns:a16="http://schemas.microsoft.com/office/drawing/2014/main" id="{2916AD7A-AB1B-4186-B247-A12C19EDF831}"/>
              </a:ext>
            </a:extLst>
          </p:cNvPr>
          <p:cNvPicPr>
            <a:picLocks noChangeAspect="1"/>
          </p:cNvPicPr>
          <p:nvPr/>
        </p:nvPicPr>
        <p:blipFill>
          <a:blip r:embed="rId3"/>
          <a:stretch>
            <a:fillRect/>
          </a:stretch>
        </p:blipFill>
        <p:spPr>
          <a:xfrm>
            <a:off x="7521665" y="3813976"/>
            <a:ext cx="708418" cy="708418"/>
          </a:xfrm>
          <a:prstGeom prst="rect">
            <a:avLst/>
          </a:prstGeom>
        </p:spPr>
      </p:pic>
      <p:pic>
        <p:nvPicPr>
          <p:cNvPr id="16" name="Image 15">
            <a:extLst>
              <a:ext uri="{FF2B5EF4-FFF2-40B4-BE49-F238E27FC236}">
                <a16:creationId xmlns:a16="http://schemas.microsoft.com/office/drawing/2014/main" id="{D6244CC8-B1EC-4B9B-8B76-3AF33D3E1D4F}"/>
              </a:ext>
            </a:extLst>
          </p:cNvPr>
          <p:cNvPicPr>
            <a:picLocks noChangeAspect="1"/>
          </p:cNvPicPr>
          <p:nvPr/>
        </p:nvPicPr>
        <p:blipFill>
          <a:blip r:embed="rId3"/>
          <a:stretch>
            <a:fillRect/>
          </a:stretch>
        </p:blipFill>
        <p:spPr>
          <a:xfrm>
            <a:off x="4965778" y="3674214"/>
            <a:ext cx="708418" cy="708418"/>
          </a:xfrm>
          <a:prstGeom prst="rect">
            <a:avLst/>
          </a:prstGeom>
        </p:spPr>
      </p:pic>
      <p:pic>
        <p:nvPicPr>
          <p:cNvPr id="17" name="Image 16">
            <a:extLst>
              <a:ext uri="{FF2B5EF4-FFF2-40B4-BE49-F238E27FC236}">
                <a16:creationId xmlns:a16="http://schemas.microsoft.com/office/drawing/2014/main" id="{D1263339-3251-493C-821F-F2EEAB7449DE}"/>
              </a:ext>
            </a:extLst>
          </p:cNvPr>
          <p:cNvPicPr>
            <a:picLocks noChangeAspect="1"/>
          </p:cNvPicPr>
          <p:nvPr/>
        </p:nvPicPr>
        <p:blipFill>
          <a:blip r:embed="rId3"/>
          <a:stretch>
            <a:fillRect/>
          </a:stretch>
        </p:blipFill>
        <p:spPr>
          <a:xfrm>
            <a:off x="8349297" y="666026"/>
            <a:ext cx="708418" cy="708418"/>
          </a:xfrm>
          <a:prstGeom prst="rect">
            <a:avLst/>
          </a:prstGeom>
        </p:spPr>
      </p:pic>
      <p:pic>
        <p:nvPicPr>
          <p:cNvPr id="18" name="Image 17">
            <a:extLst>
              <a:ext uri="{FF2B5EF4-FFF2-40B4-BE49-F238E27FC236}">
                <a16:creationId xmlns:a16="http://schemas.microsoft.com/office/drawing/2014/main" id="{0E742DAC-EE11-44A2-A40D-80C521556B53}"/>
              </a:ext>
            </a:extLst>
          </p:cNvPr>
          <p:cNvPicPr>
            <a:picLocks noChangeAspect="1"/>
          </p:cNvPicPr>
          <p:nvPr/>
        </p:nvPicPr>
        <p:blipFill>
          <a:blip r:embed="rId3"/>
          <a:stretch>
            <a:fillRect/>
          </a:stretch>
        </p:blipFill>
        <p:spPr>
          <a:xfrm>
            <a:off x="7625427" y="72031"/>
            <a:ext cx="708418" cy="708418"/>
          </a:xfrm>
          <a:prstGeom prst="rect">
            <a:avLst/>
          </a:prstGeom>
        </p:spPr>
      </p:pic>
      <p:pic>
        <p:nvPicPr>
          <p:cNvPr id="11" name="Image 10">
            <a:extLst>
              <a:ext uri="{FF2B5EF4-FFF2-40B4-BE49-F238E27FC236}">
                <a16:creationId xmlns:a16="http://schemas.microsoft.com/office/drawing/2014/main" id="{4744EFBE-B21E-4925-BAA0-0FC4CE36EC36}"/>
              </a:ext>
            </a:extLst>
          </p:cNvPr>
          <p:cNvPicPr>
            <a:picLocks noChangeAspect="1"/>
          </p:cNvPicPr>
          <p:nvPr/>
        </p:nvPicPr>
        <p:blipFill>
          <a:blip r:embed="rId4"/>
          <a:stretch>
            <a:fillRect/>
          </a:stretch>
        </p:blipFill>
        <p:spPr>
          <a:xfrm>
            <a:off x="5821760" y="2101250"/>
            <a:ext cx="539343" cy="539343"/>
          </a:xfrm>
          <a:prstGeom prst="rect">
            <a:avLst/>
          </a:prstGeom>
        </p:spPr>
      </p:pic>
      <p:pic>
        <p:nvPicPr>
          <p:cNvPr id="13" name="Image 12">
            <a:extLst>
              <a:ext uri="{FF2B5EF4-FFF2-40B4-BE49-F238E27FC236}">
                <a16:creationId xmlns:a16="http://schemas.microsoft.com/office/drawing/2014/main" id="{4CB6C370-7EE9-4FA2-8AC3-E71423E37567}"/>
              </a:ext>
            </a:extLst>
          </p:cNvPr>
          <p:cNvPicPr>
            <a:picLocks noChangeAspect="1"/>
          </p:cNvPicPr>
          <p:nvPr/>
        </p:nvPicPr>
        <p:blipFill>
          <a:blip r:embed="rId5"/>
          <a:stretch>
            <a:fillRect/>
          </a:stretch>
        </p:blipFill>
        <p:spPr>
          <a:xfrm>
            <a:off x="7366159" y="2101250"/>
            <a:ext cx="539343" cy="539343"/>
          </a:xfrm>
          <a:prstGeom prst="rect">
            <a:avLst/>
          </a:prstGeom>
        </p:spPr>
      </p:pic>
      <p:pic>
        <p:nvPicPr>
          <p:cNvPr id="25" name="Image 24">
            <a:extLst>
              <a:ext uri="{FF2B5EF4-FFF2-40B4-BE49-F238E27FC236}">
                <a16:creationId xmlns:a16="http://schemas.microsoft.com/office/drawing/2014/main" id="{F5D9955E-4788-4140-95DB-DED1E00D4BC4}"/>
              </a:ext>
            </a:extLst>
          </p:cNvPr>
          <p:cNvPicPr>
            <a:picLocks noChangeAspect="1"/>
          </p:cNvPicPr>
          <p:nvPr/>
        </p:nvPicPr>
        <p:blipFill>
          <a:blip r:embed="rId6"/>
          <a:stretch>
            <a:fillRect/>
          </a:stretch>
        </p:blipFill>
        <p:spPr>
          <a:xfrm>
            <a:off x="6846382" y="2279698"/>
            <a:ext cx="382212" cy="382212"/>
          </a:xfrm>
          <a:prstGeom prst="rect">
            <a:avLst/>
          </a:prstGeom>
        </p:spPr>
      </p:pic>
      <p:pic>
        <p:nvPicPr>
          <p:cNvPr id="30" name="Image 29">
            <a:extLst>
              <a:ext uri="{FF2B5EF4-FFF2-40B4-BE49-F238E27FC236}">
                <a16:creationId xmlns:a16="http://schemas.microsoft.com/office/drawing/2014/main" id="{E5C216C0-F25E-4D21-A162-898903ABB38D}"/>
              </a:ext>
            </a:extLst>
          </p:cNvPr>
          <p:cNvPicPr>
            <a:picLocks noChangeAspect="1"/>
          </p:cNvPicPr>
          <p:nvPr/>
        </p:nvPicPr>
        <p:blipFill>
          <a:blip r:embed="rId3"/>
          <a:stretch>
            <a:fillRect/>
          </a:stretch>
        </p:blipFill>
        <p:spPr>
          <a:xfrm>
            <a:off x="5737222" y="54778"/>
            <a:ext cx="708418" cy="708418"/>
          </a:xfrm>
          <a:prstGeom prst="rect">
            <a:avLst/>
          </a:prstGeom>
        </p:spPr>
      </p:pic>
      <p:pic>
        <p:nvPicPr>
          <p:cNvPr id="19" name="Image 18">
            <a:extLst>
              <a:ext uri="{FF2B5EF4-FFF2-40B4-BE49-F238E27FC236}">
                <a16:creationId xmlns:a16="http://schemas.microsoft.com/office/drawing/2014/main" id="{DB63840E-F27C-443B-B657-C3E9C143808F}"/>
              </a:ext>
            </a:extLst>
          </p:cNvPr>
          <p:cNvPicPr>
            <a:picLocks noChangeAspect="1"/>
          </p:cNvPicPr>
          <p:nvPr/>
        </p:nvPicPr>
        <p:blipFill>
          <a:blip r:embed="rId7"/>
          <a:stretch>
            <a:fillRect/>
          </a:stretch>
        </p:blipFill>
        <p:spPr>
          <a:xfrm flipH="1">
            <a:off x="6479316" y="2493711"/>
            <a:ext cx="207369" cy="168199"/>
          </a:xfrm>
          <a:prstGeom prst="rect">
            <a:avLst/>
          </a:prstGeom>
        </p:spPr>
      </p:pic>
      <p:pic>
        <p:nvPicPr>
          <p:cNvPr id="20" name="Image 19">
            <a:extLst>
              <a:ext uri="{FF2B5EF4-FFF2-40B4-BE49-F238E27FC236}">
                <a16:creationId xmlns:a16="http://schemas.microsoft.com/office/drawing/2014/main" id="{D283E711-4C4F-43E5-B05F-E05EB36F5328}"/>
              </a:ext>
            </a:extLst>
          </p:cNvPr>
          <p:cNvPicPr>
            <a:picLocks noChangeAspect="1"/>
          </p:cNvPicPr>
          <p:nvPr/>
        </p:nvPicPr>
        <p:blipFill>
          <a:blip r:embed="rId7"/>
          <a:stretch>
            <a:fillRect/>
          </a:stretch>
        </p:blipFill>
        <p:spPr>
          <a:xfrm flipH="1">
            <a:off x="6479316" y="2370921"/>
            <a:ext cx="207369" cy="168199"/>
          </a:xfrm>
          <a:prstGeom prst="rect">
            <a:avLst/>
          </a:prstGeom>
        </p:spPr>
      </p:pic>
      <p:sp>
        <p:nvSpPr>
          <p:cNvPr id="3" name="ZoneTexte 2">
            <a:extLst>
              <a:ext uri="{FF2B5EF4-FFF2-40B4-BE49-F238E27FC236}">
                <a16:creationId xmlns:a16="http://schemas.microsoft.com/office/drawing/2014/main" id="{8B9B0101-AF2B-4C0C-A6CB-E9F1316658B5}"/>
              </a:ext>
            </a:extLst>
          </p:cNvPr>
          <p:cNvSpPr txBox="1"/>
          <p:nvPr/>
        </p:nvSpPr>
        <p:spPr>
          <a:xfrm>
            <a:off x="6576441" y="1873550"/>
            <a:ext cx="444352" cy="461665"/>
          </a:xfrm>
          <a:prstGeom prst="rect">
            <a:avLst/>
          </a:prstGeom>
          <a:noFill/>
        </p:spPr>
        <p:txBody>
          <a:bodyPr wrap="none" rtlCol="0">
            <a:spAutoFit/>
          </a:bodyPr>
          <a:lstStyle/>
          <a:p>
            <a:r>
              <a:rPr lang="fr-FR" sz="2400" dirty="0">
                <a:solidFill>
                  <a:srgbClr val="FFC000"/>
                </a:solidFill>
                <a:latin typeface="Raleway" panose="020B0604020202020204" charset="0"/>
                <a:sym typeface="Wingdings" panose="05000000000000000000" pitchFamily="2" charset="2"/>
              </a:rPr>
              <a:t></a:t>
            </a:r>
            <a:endParaRPr lang="fr-FR" sz="2400" dirty="0">
              <a:solidFill>
                <a:srgbClr val="FFC000"/>
              </a:solidFill>
              <a:latin typeface="Raleway"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anim calcmode="lin" valueType="num">
                                      <p:cBhvr>
                                        <p:cTn id="20" dur="500" fill="hold"/>
                                        <p:tgtEl>
                                          <p:spTgt spid="18"/>
                                        </p:tgtEl>
                                        <p:attrNameLst>
                                          <p:attrName>ppt_x</p:attrName>
                                        </p:attrNameLst>
                                      </p:cBhvr>
                                      <p:tavLst>
                                        <p:tav tm="0">
                                          <p:val>
                                            <p:strVal val="#ppt_x"/>
                                          </p:val>
                                        </p:tav>
                                        <p:tav tm="100000">
                                          <p:val>
                                            <p:strVal val="#ppt_x"/>
                                          </p:val>
                                        </p:tav>
                                      </p:tavLst>
                                    </p:anim>
                                    <p:anim calcmode="lin" valueType="num">
                                      <p:cBhvr>
                                        <p:cTn id="21" dur="5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anim calcmode="lin" valueType="num">
                                      <p:cBhvr>
                                        <p:cTn id="26" dur="500" fill="hold"/>
                                        <p:tgtEl>
                                          <p:spTgt spid="17"/>
                                        </p:tgtEl>
                                        <p:attrNameLst>
                                          <p:attrName>ppt_x</p:attrName>
                                        </p:attrNameLst>
                                      </p:cBhvr>
                                      <p:tavLst>
                                        <p:tav tm="0">
                                          <p:val>
                                            <p:strVal val="#ppt_x"/>
                                          </p:val>
                                        </p:tav>
                                        <p:tav tm="100000">
                                          <p:val>
                                            <p:strVal val="#ppt_x"/>
                                          </p:val>
                                        </p:tav>
                                      </p:tavLst>
                                    </p:anim>
                                    <p:anim calcmode="lin" valueType="num">
                                      <p:cBhvr>
                                        <p:cTn id="27" dur="50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strVal val="#ppt_x"/>
                                          </p:val>
                                        </p:tav>
                                        <p:tav tm="100000">
                                          <p:val>
                                            <p:strVal val="#ppt_x"/>
                                          </p:val>
                                        </p:tav>
                                      </p:tavLst>
                                    </p:anim>
                                    <p:anim calcmode="lin" valueType="num">
                                      <p:cBhvr>
                                        <p:cTn id="33" dur="50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anim calcmode="lin" valueType="num">
                                      <p:cBhvr>
                                        <p:cTn id="38" dur="500" fill="hold"/>
                                        <p:tgtEl>
                                          <p:spTgt spid="15"/>
                                        </p:tgtEl>
                                        <p:attrNameLst>
                                          <p:attrName>ppt_x</p:attrName>
                                        </p:attrNameLst>
                                      </p:cBhvr>
                                      <p:tavLst>
                                        <p:tav tm="0">
                                          <p:val>
                                            <p:strVal val="#ppt_x"/>
                                          </p:val>
                                        </p:tav>
                                        <p:tav tm="100000">
                                          <p:val>
                                            <p:strVal val="#ppt_x"/>
                                          </p:val>
                                        </p:tav>
                                      </p:tavLst>
                                    </p:anim>
                                    <p:anim calcmode="lin" valueType="num">
                                      <p:cBhvr>
                                        <p:cTn id="39" dur="500" fill="hold"/>
                                        <p:tgtEl>
                                          <p:spTgt spid="15"/>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anim calcmode="lin" valueType="num">
                                      <p:cBhvr>
                                        <p:cTn id="44" dur="500" fill="hold"/>
                                        <p:tgtEl>
                                          <p:spTgt spid="16"/>
                                        </p:tgtEl>
                                        <p:attrNameLst>
                                          <p:attrName>ppt_x</p:attrName>
                                        </p:attrNameLst>
                                      </p:cBhvr>
                                      <p:tavLst>
                                        <p:tav tm="0">
                                          <p:val>
                                            <p:strVal val="#ppt_x"/>
                                          </p:val>
                                        </p:tav>
                                        <p:tav tm="100000">
                                          <p:val>
                                            <p:strVal val="#ppt_x"/>
                                          </p:val>
                                        </p:tav>
                                      </p:tavLst>
                                    </p:anim>
                                    <p:anim calcmode="lin" valueType="num">
                                      <p:cBhvr>
                                        <p:cTn id="45" dur="500" fill="hold"/>
                                        <p:tgtEl>
                                          <p:spTgt spid="16"/>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10" presetClass="entr" presetSubtype="0"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3" name="Image 12">
            <a:extLst>
              <a:ext uri="{FF2B5EF4-FFF2-40B4-BE49-F238E27FC236}">
                <a16:creationId xmlns:a16="http://schemas.microsoft.com/office/drawing/2014/main" id="{9F538654-E5A0-4D15-8299-2B4742E342AD}"/>
              </a:ext>
            </a:extLst>
          </p:cNvPr>
          <p:cNvPicPr>
            <a:picLocks noChangeAspect="1"/>
          </p:cNvPicPr>
          <p:nvPr/>
        </p:nvPicPr>
        <p:blipFill>
          <a:blip r:embed="rId3"/>
          <a:stretch>
            <a:fillRect/>
          </a:stretch>
        </p:blipFill>
        <p:spPr>
          <a:xfrm>
            <a:off x="5681596" y="984561"/>
            <a:ext cx="708418" cy="708418"/>
          </a:xfrm>
          <a:prstGeom prst="rect">
            <a:avLst/>
          </a:prstGeom>
        </p:spPr>
      </p:pic>
      <p:sp>
        <p:nvSpPr>
          <p:cNvPr id="8" name="Ellipse 7">
            <a:extLst>
              <a:ext uri="{FF2B5EF4-FFF2-40B4-BE49-F238E27FC236}">
                <a16:creationId xmlns:a16="http://schemas.microsoft.com/office/drawing/2014/main" id="{EAD62DBD-7621-4EF4-8D92-4D72B181985A}"/>
              </a:ext>
            </a:extLst>
          </p:cNvPr>
          <p:cNvSpPr/>
          <p:nvPr/>
        </p:nvSpPr>
        <p:spPr>
          <a:xfrm>
            <a:off x="2923814" y="1184531"/>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8" name="Shape 88"/>
          <p:cNvSpPr txBox="1">
            <a:spLocks noGrp="1"/>
          </p:cNvSpPr>
          <p:nvPr>
            <p:ph type="title"/>
          </p:nvPr>
        </p:nvSpPr>
        <p:spPr>
          <a:xfrm>
            <a:off x="81772" y="283328"/>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Centralisation</a:t>
            </a:r>
            <a:endParaRPr dirty="0"/>
          </a:p>
        </p:txBody>
      </p:sp>
      <p:sp>
        <p:nvSpPr>
          <p:cNvPr id="5" name="Shape 78">
            <a:extLst>
              <a:ext uri="{FF2B5EF4-FFF2-40B4-BE49-F238E27FC236}">
                <a16:creationId xmlns:a16="http://schemas.microsoft.com/office/drawing/2014/main" id="{6A0A2187-C06A-486A-835A-51EBCB9BFE60}"/>
              </a:ext>
            </a:extLst>
          </p:cNvPr>
          <p:cNvSpPr txBox="1">
            <a:spLocks/>
          </p:cNvSpPr>
          <p:nvPr/>
        </p:nvSpPr>
        <p:spPr>
          <a:xfrm>
            <a:off x="722986" y="1453486"/>
            <a:ext cx="3466200" cy="148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3800"/>
              <a:buFont typeface="Raleway Light"/>
              <a:buNone/>
              <a:defRPr sz="3800" b="0" i="0" u="none" strike="noStrike" cap="none">
                <a:solidFill>
                  <a:schemeClr val="accent1"/>
                </a:solidFill>
                <a:latin typeface="Raleway Light"/>
                <a:ea typeface="Raleway Light"/>
                <a:cs typeface="Raleway Light"/>
                <a:sym typeface="Raleway Light"/>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fr-FR" dirty="0"/>
          </a:p>
        </p:txBody>
      </p:sp>
      <p:pic>
        <p:nvPicPr>
          <p:cNvPr id="9" name="Image 8">
            <a:extLst>
              <a:ext uri="{FF2B5EF4-FFF2-40B4-BE49-F238E27FC236}">
                <a16:creationId xmlns:a16="http://schemas.microsoft.com/office/drawing/2014/main" id="{2B127BEC-593A-4118-9B80-F598FB14C6B0}"/>
              </a:ext>
            </a:extLst>
          </p:cNvPr>
          <p:cNvPicPr>
            <a:picLocks noChangeAspect="1"/>
          </p:cNvPicPr>
          <p:nvPr/>
        </p:nvPicPr>
        <p:blipFill>
          <a:blip r:embed="rId3"/>
          <a:stretch>
            <a:fillRect/>
          </a:stretch>
        </p:blipFill>
        <p:spPr>
          <a:xfrm>
            <a:off x="1585764" y="2215102"/>
            <a:ext cx="708418" cy="708418"/>
          </a:xfrm>
          <a:prstGeom prst="rect">
            <a:avLst/>
          </a:prstGeom>
        </p:spPr>
      </p:pic>
      <p:pic>
        <p:nvPicPr>
          <p:cNvPr id="10" name="Image 9">
            <a:extLst>
              <a:ext uri="{FF2B5EF4-FFF2-40B4-BE49-F238E27FC236}">
                <a16:creationId xmlns:a16="http://schemas.microsoft.com/office/drawing/2014/main" id="{A90E066B-53B5-4B7A-BE6D-9B51913F2465}"/>
              </a:ext>
            </a:extLst>
          </p:cNvPr>
          <p:cNvPicPr>
            <a:picLocks noChangeAspect="1"/>
          </p:cNvPicPr>
          <p:nvPr/>
        </p:nvPicPr>
        <p:blipFill>
          <a:blip r:embed="rId3"/>
          <a:stretch>
            <a:fillRect/>
          </a:stretch>
        </p:blipFill>
        <p:spPr>
          <a:xfrm>
            <a:off x="6450942" y="2217541"/>
            <a:ext cx="708418" cy="708418"/>
          </a:xfrm>
          <a:prstGeom prst="rect">
            <a:avLst/>
          </a:prstGeom>
        </p:spPr>
      </p:pic>
      <p:pic>
        <p:nvPicPr>
          <p:cNvPr id="11" name="Image 10">
            <a:extLst>
              <a:ext uri="{FF2B5EF4-FFF2-40B4-BE49-F238E27FC236}">
                <a16:creationId xmlns:a16="http://schemas.microsoft.com/office/drawing/2014/main" id="{55EDA8ED-C7EB-40A6-8599-8E4C95484C6A}"/>
              </a:ext>
            </a:extLst>
          </p:cNvPr>
          <p:cNvPicPr>
            <a:picLocks noChangeAspect="1"/>
          </p:cNvPicPr>
          <p:nvPr/>
        </p:nvPicPr>
        <p:blipFill>
          <a:blip r:embed="rId3"/>
          <a:stretch>
            <a:fillRect/>
          </a:stretch>
        </p:blipFill>
        <p:spPr>
          <a:xfrm>
            <a:off x="5872456" y="3450521"/>
            <a:ext cx="708418" cy="708418"/>
          </a:xfrm>
          <a:prstGeom prst="rect">
            <a:avLst/>
          </a:prstGeom>
        </p:spPr>
      </p:pic>
      <p:pic>
        <p:nvPicPr>
          <p:cNvPr id="12" name="Image 11">
            <a:extLst>
              <a:ext uri="{FF2B5EF4-FFF2-40B4-BE49-F238E27FC236}">
                <a16:creationId xmlns:a16="http://schemas.microsoft.com/office/drawing/2014/main" id="{FBDB113C-1613-4197-9850-B960DEFA5E0B}"/>
              </a:ext>
            </a:extLst>
          </p:cNvPr>
          <p:cNvPicPr>
            <a:picLocks noChangeAspect="1"/>
          </p:cNvPicPr>
          <p:nvPr/>
        </p:nvPicPr>
        <p:blipFill>
          <a:blip r:embed="rId3"/>
          <a:stretch>
            <a:fillRect/>
          </a:stretch>
        </p:blipFill>
        <p:spPr>
          <a:xfrm>
            <a:off x="2190825" y="3495051"/>
            <a:ext cx="708418" cy="708418"/>
          </a:xfrm>
          <a:prstGeom prst="rect">
            <a:avLst/>
          </a:prstGeom>
        </p:spPr>
      </p:pic>
      <p:pic>
        <p:nvPicPr>
          <p:cNvPr id="14" name="Image 13">
            <a:extLst>
              <a:ext uri="{FF2B5EF4-FFF2-40B4-BE49-F238E27FC236}">
                <a16:creationId xmlns:a16="http://schemas.microsoft.com/office/drawing/2014/main" id="{FB038905-E708-462C-87FA-A666C4630C06}"/>
              </a:ext>
            </a:extLst>
          </p:cNvPr>
          <p:cNvPicPr>
            <a:picLocks noChangeAspect="1"/>
          </p:cNvPicPr>
          <p:nvPr/>
        </p:nvPicPr>
        <p:blipFill>
          <a:blip r:embed="rId3"/>
          <a:stretch>
            <a:fillRect/>
          </a:stretch>
        </p:blipFill>
        <p:spPr>
          <a:xfrm>
            <a:off x="2199849" y="984561"/>
            <a:ext cx="708418" cy="708418"/>
          </a:xfrm>
          <a:prstGeom prst="rect">
            <a:avLst/>
          </a:prstGeom>
        </p:spPr>
      </p:pic>
      <p:pic>
        <p:nvPicPr>
          <p:cNvPr id="15" name="Image 14">
            <a:extLst>
              <a:ext uri="{FF2B5EF4-FFF2-40B4-BE49-F238E27FC236}">
                <a16:creationId xmlns:a16="http://schemas.microsoft.com/office/drawing/2014/main" id="{CE501525-0486-44A0-B99C-5DB145BE7E41}"/>
              </a:ext>
            </a:extLst>
          </p:cNvPr>
          <p:cNvPicPr>
            <a:picLocks noChangeAspect="1"/>
          </p:cNvPicPr>
          <p:nvPr/>
        </p:nvPicPr>
        <p:blipFill>
          <a:blip r:embed="rId4"/>
          <a:stretch>
            <a:fillRect/>
          </a:stretch>
        </p:blipFill>
        <p:spPr>
          <a:xfrm>
            <a:off x="3439785" y="2351594"/>
            <a:ext cx="539343" cy="539343"/>
          </a:xfrm>
          <a:prstGeom prst="rect">
            <a:avLst/>
          </a:prstGeom>
        </p:spPr>
      </p:pic>
      <p:pic>
        <p:nvPicPr>
          <p:cNvPr id="3" name="Image 2">
            <a:extLst>
              <a:ext uri="{FF2B5EF4-FFF2-40B4-BE49-F238E27FC236}">
                <a16:creationId xmlns:a16="http://schemas.microsoft.com/office/drawing/2014/main" id="{1EB55275-3438-4FFB-89BF-9AC1E7D012D2}"/>
              </a:ext>
            </a:extLst>
          </p:cNvPr>
          <p:cNvPicPr>
            <a:picLocks noChangeAspect="1"/>
          </p:cNvPicPr>
          <p:nvPr/>
        </p:nvPicPr>
        <p:blipFill>
          <a:blip r:embed="rId5"/>
          <a:stretch>
            <a:fillRect/>
          </a:stretch>
        </p:blipFill>
        <p:spPr>
          <a:xfrm>
            <a:off x="4420896" y="2519007"/>
            <a:ext cx="382212" cy="382212"/>
          </a:xfrm>
          <a:prstGeom prst="rect">
            <a:avLst/>
          </a:prstGeom>
        </p:spPr>
      </p:pic>
      <p:pic>
        <p:nvPicPr>
          <p:cNvPr id="19" name="Image 18">
            <a:extLst>
              <a:ext uri="{FF2B5EF4-FFF2-40B4-BE49-F238E27FC236}">
                <a16:creationId xmlns:a16="http://schemas.microsoft.com/office/drawing/2014/main" id="{A8422908-D7DB-4587-BD96-FAE1CD5E99F3}"/>
              </a:ext>
            </a:extLst>
          </p:cNvPr>
          <p:cNvPicPr>
            <a:picLocks noChangeAspect="1"/>
          </p:cNvPicPr>
          <p:nvPr/>
        </p:nvPicPr>
        <p:blipFill>
          <a:blip r:embed="rId4"/>
          <a:stretch>
            <a:fillRect/>
          </a:stretch>
        </p:blipFill>
        <p:spPr>
          <a:xfrm>
            <a:off x="2308901" y="1453486"/>
            <a:ext cx="489108" cy="489108"/>
          </a:xfrm>
          <a:prstGeom prst="rect">
            <a:avLst/>
          </a:prstGeom>
        </p:spPr>
      </p:pic>
      <p:pic>
        <p:nvPicPr>
          <p:cNvPr id="20" name="Image 19">
            <a:extLst>
              <a:ext uri="{FF2B5EF4-FFF2-40B4-BE49-F238E27FC236}">
                <a16:creationId xmlns:a16="http://schemas.microsoft.com/office/drawing/2014/main" id="{BA7C41FA-686D-4519-91A1-E828D7E58532}"/>
              </a:ext>
            </a:extLst>
          </p:cNvPr>
          <p:cNvPicPr>
            <a:picLocks noChangeAspect="1"/>
          </p:cNvPicPr>
          <p:nvPr/>
        </p:nvPicPr>
        <p:blipFill>
          <a:blip r:embed="rId6"/>
          <a:stretch>
            <a:fillRect/>
          </a:stretch>
        </p:blipFill>
        <p:spPr>
          <a:xfrm>
            <a:off x="3474806" y="1781662"/>
            <a:ext cx="469300" cy="469300"/>
          </a:xfrm>
          <a:prstGeom prst="rect">
            <a:avLst/>
          </a:prstGeom>
        </p:spPr>
      </p:pic>
      <p:pic>
        <p:nvPicPr>
          <p:cNvPr id="21" name="Image 20">
            <a:extLst>
              <a:ext uri="{FF2B5EF4-FFF2-40B4-BE49-F238E27FC236}">
                <a16:creationId xmlns:a16="http://schemas.microsoft.com/office/drawing/2014/main" id="{853347D3-918B-4E86-98FC-CEA0886E270F}"/>
              </a:ext>
            </a:extLst>
          </p:cNvPr>
          <p:cNvPicPr>
            <a:picLocks noChangeAspect="1"/>
          </p:cNvPicPr>
          <p:nvPr/>
        </p:nvPicPr>
        <p:blipFill>
          <a:blip r:embed="rId7"/>
          <a:stretch>
            <a:fillRect/>
          </a:stretch>
        </p:blipFill>
        <p:spPr>
          <a:xfrm>
            <a:off x="3492767" y="3051602"/>
            <a:ext cx="433377" cy="433377"/>
          </a:xfrm>
          <a:prstGeom prst="rect">
            <a:avLst/>
          </a:prstGeom>
        </p:spPr>
      </p:pic>
      <p:pic>
        <p:nvPicPr>
          <p:cNvPr id="22" name="Image 21">
            <a:extLst>
              <a:ext uri="{FF2B5EF4-FFF2-40B4-BE49-F238E27FC236}">
                <a16:creationId xmlns:a16="http://schemas.microsoft.com/office/drawing/2014/main" id="{B63E8315-0560-4AC5-892B-56034EA89BE9}"/>
              </a:ext>
            </a:extLst>
          </p:cNvPr>
          <p:cNvPicPr>
            <a:picLocks noChangeAspect="1"/>
          </p:cNvPicPr>
          <p:nvPr/>
        </p:nvPicPr>
        <p:blipFill>
          <a:blip r:embed="rId6"/>
          <a:stretch>
            <a:fillRect/>
          </a:stretch>
        </p:blipFill>
        <p:spPr>
          <a:xfrm>
            <a:off x="4865421" y="3033640"/>
            <a:ext cx="469300" cy="469300"/>
          </a:xfrm>
          <a:prstGeom prst="rect">
            <a:avLst/>
          </a:prstGeom>
        </p:spPr>
      </p:pic>
      <p:pic>
        <p:nvPicPr>
          <p:cNvPr id="17" name="Image 16">
            <a:extLst>
              <a:ext uri="{FF2B5EF4-FFF2-40B4-BE49-F238E27FC236}">
                <a16:creationId xmlns:a16="http://schemas.microsoft.com/office/drawing/2014/main" id="{CA67A27D-E6D1-4D9C-BFEA-34ABAE86B451}"/>
              </a:ext>
            </a:extLst>
          </p:cNvPr>
          <p:cNvPicPr>
            <a:picLocks noChangeAspect="1"/>
          </p:cNvPicPr>
          <p:nvPr/>
        </p:nvPicPr>
        <p:blipFill>
          <a:blip r:embed="rId8"/>
          <a:stretch>
            <a:fillRect/>
          </a:stretch>
        </p:blipFill>
        <p:spPr>
          <a:xfrm flipH="1">
            <a:off x="4381938" y="3120728"/>
            <a:ext cx="448405" cy="382212"/>
          </a:xfrm>
          <a:prstGeom prst="rect">
            <a:avLst/>
          </a:prstGeom>
        </p:spPr>
      </p:pic>
      <p:sp>
        <p:nvSpPr>
          <p:cNvPr id="27" name="ZoneTexte 26">
            <a:extLst>
              <a:ext uri="{FF2B5EF4-FFF2-40B4-BE49-F238E27FC236}">
                <a16:creationId xmlns:a16="http://schemas.microsoft.com/office/drawing/2014/main" id="{EDA1C64C-837C-4D49-B239-392EF4D89B47}"/>
              </a:ext>
            </a:extLst>
          </p:cNvPr>
          <p:cNvSpPr txBox="1"/>
          <p:nvPr/>
        </p:nvSpPr>
        <p:spPr>
          <a:xfrm>
            <a:off x="5364975" y="88453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29" name="Image 28">
            <a:extLst>
              <a:ext uri="{FF2B5EF4-FFF2-40B4-BE49-F238E27FC236}">
                <a16:creationId xmlns:a16="http://schemas.microsoft.com/office/drawing/2014/main" id="{311E63F9-B7D3-46C5-9F81-31851052BCBB}"/>
              </a:ext>
            </a:extLst>
          </p:cNvPr>
          <p:cNvPicPr>
            <a:picLocks noChangeAspect="1"/>
          </p:cNvPicPr>
          <p:nvPr/>
        </p:nvPicPr>
        <p:blipFill>
          <a:blip r:embed="rId9"/>
          <a:stretch>
            <a:fillRect/>
          </a:stretch>
        </p:blipFill>
        <p:spPr>
          <a:xfrm flipH="1">
            <a:off x="5377213" y="884396"/>
            <a:ext cx="413922" cy="367284"/>
          </a:xfrm>
          <a:prstGeom prst="rect">
            <a:avLst/>
          </a:prstGeom>
        </p:spPr>
      </p:pic>
      <p:cxnSp>
        <p:nvCxnSpPr>
          <p:cNvPr id="4" name="Connecteur droit 3"/>
          <p:cNvCxnSpPr/>
          <p:nvPr/>
        </p:nvCxnSpPr>
        <p:spPr>
          <a:xfrm flipV="1">
            <a:off x="4362157" y="1692981"/>
            <a:ext cx="1537939" cy="3990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388280" y="1732934"/>
            <a:ext cx="1505006" cy="9493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4410637" y="1708927"/>
            <a:ext cx="1597354" cy="148615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E2E6A025-34DD-4D20-BC44-D4734D163818}"/>
              </a:ext>
            </a:extLst>
          </p:cNvPr>
          <p:cNvPicPr>
            <a:picLocks noChangeAspect="1"/>
          </p:cNvPicPr>
          <p:nvPr/>
        </p:nvPicPr>
        <p:blipFill>
          <a:blip r:embed="rId10"/>
          <a:stretch>
            <a:fillRect/>
          </a:stretch>
        </p:blipFill>
        <p:spPr>
          <a:xfrm>
            <a:off x="4878903" y="1781662"/>
            <a:ext cx="469301" cy="469301"/>
          </a:xfrm>
          <a:prstGeom prst="rect">
            <a:avLst/>
          </a:prstGeom>
        </p:spPr>
      </p:pic>
      <p:pic>
        <p:nvPicPr>
          <p:cNvPr id="16" name="Image 15">
            <a:extLst>
              <a:ext uri="{FF2B5EF4-FFF2-40B4-BE49-F238E27FC236}">
                <a16:creationId xmlns:a16="http://schemas.microsoft.com/office/drawing/2014/main" id="{FA0404D0-688B-46BA-A284-AAFABE9A9DAC}"/>
              </a:ext>
            </a:extLst>
          </p:cNvPr>
          <p:cNvPicPr>
            <a:picLocks noChangeAspect="1"/>
          </p:cNvPicPr>
          <p:nvPr/>
        </p:nvPicPr>
        <p:blipFill>
          <a:blip r:embed="rId11"/>
          <a:stretch>
            <a:fillRect/>
          </a:stretch>
        </p:blipFill>
        <p:spPr>
          <a:xfrm>
            <a:off x="4843883" y="2351594"/>
            <a:ext cx="539343" cy="539343"/>
          </a:xfrm>
          <a:prstGeom prst="rect">
            <a:avLst/>
          </a:prstGeom>
        </p:spPr>
      </p:pic>
      <p:pic>
        <p:nvPicPr>
          <p:cNvPr id="26" name="Image 25">
            <a:extLst>
              <a:ext uri="{FF2B5EF4-FFF2-40B4-BE49-F238E27FC236}">
                <a16:creationId xmlns:a16="http://schemas.microsoft.com/office/drawing/2014/main" id="{A0D4E5CB-0FCE-4F9D-8512-AAC3713F49B6}"/>
              </a:ext>
            </a:extLst>
          </p:cNvPr>
          <p:cNvPicPr>
            <a:picLocks noChangeAspect="1"/>
          </p:cNvPicPr>
          <p:nvPr/>
        </p:nvPicPr>
        <p:blipFill>
          <a:blip r:embed="rId12"/>
          <a:stretch>
            <a:fillRect/>
          </a:stretch>
        </p:blipFill>
        <p:spPr>
          <a:xfrm>
            <a:off x="4451733" y="1955237"/>
            <a:ext cx="295725" cy="295725"/>
          </a:xfrm>
          <a:prstGeom prst="rect">
            <a:avLst/>
          </a:prstGeom>
        </p:spPr>
      </p:pic>
      <p:pic>
        <p:nvPicPr>
          <p:cNvPr id="48" name="Image 47">
            <a:extLst>
              <a:ext uri="{FF2B5EF4-FFF2-40B4-BE49-F238E27FC236}">
                <a16:creationId xmlns:a16="http://schemas.microsoft.com/office/drawing/2014/main" id="{71D6BD4E-A698-402D-BAE2-D3282F6204EB}"/>
              </a:ext>
            </a:extLst>
          </p:cNvPr>
          <p:cNvPicPr>
            <a:picLocks noChangeAspect="1"/>
          </p:cNvPicPr>
          <p:nvPr/>
        </p:nvPicPr>
        <p:blipFill>
          <a:blip r:embed="rId7"/>
          <a:stretch>
            <a:fillRect/>
          </a:stretch>
        </p:blipFill>
        <p:spPr>
          <a:xfrm>
            <a:off x="1740314" y="2671533"/>
            <a:ext cx="433377" cy="433377"/>
          </a:xfrm>
          <a:prstGeom prst="rect">
            <a:avLst/>
          </a:prstGeom>
        </p:spPr>
      </p:pic>
      <p:pic>
        <p:nvPicPr>
          <p:cNvPr id="49" name="Image 48">
            <a:extLst>
              <a:ext uri="{FF2B5EF4-FFF2-40B4-BE49-F238E27FC236}">
                <a16:creationId xmlns:a16="http://schemas.microsoft.com/office/drawing/2014/main" id="{0A88F53E-E474-4798-9991-762D699B4989}"/>
              </a:ext>
            </a:extLst>
          </p:cNvPr>
          <p:cNvPicPr>
            <a:picLocks noChangeAspect="1"/>
          </p:cNvPicPr>
          <p:nvPr/>
        </p:nvPicPr>
        <p:blipFill>
          <a:blip r:embed="rId6"/>
          <a:stretch>
            <a:fillRect/>
          </a:stretch>
        </p:blipFill>
        <p:spPr>
          <a:xfrm>
            <a:off x="2308901" y="3924289"/>
            <a:ext cx="469300" cy="469300"/>
          </a:xfrm>
          <a:prstGeom prst="rect">
            <a:avLst/>
          </a:prstGeom>
        </p:spPr>
      </p:pic>
      <p:pic>
        <p:nvPicPr>
          <p:cNvPr id="50" name="Image 49">
            <a:extLst>
              <a:ext uri="{FF2B5EF4-FFF2-40B4-BE49-F238E27FC236}">
                <a16:creationId xmlns:a16="http://schemas.microsoft.com/office/drawing/2014/main" id="{23217AF1-2C79-489D-BDCF-2C2A4014741F}"/>
              </a:ext>
            </a:extLst>
          </p:cNvPr>
          <p:cNvPicPr>
            <a:picLocks noChangeAspect="1"/>
          </p:cNvPicPr>
          <p:nvPr/>
        </p:nvPicPr>
        <p:blipFill>
          <a:blip r:embed="rId7"/>
          <a:stretch>
            <a:fillRect/>
          </a:stretch>
        </p:blipFill>
        <p:spPr>
          <a:xfrm>
            <a:off x="6035805" y="3924289"/>
            <a:ext cx="433377" cy="433377"/>
          </a:xfrm>
          <a:prstGeom prst="rect">
            <a:avLst/>
          </a:prstGeom>
        </p:spPr>
      </p:pic>
      <p:pic>
        <p:nvPicPr>
          <p:cNvPr id="51" name="Image 50">
            <a:extLst>
              <a:ext uri="{FF2B5EF4-FFF2-40B4-BE49-F238E27FC236}">
                <a16:creationId xmlns:a16="http://schemas.microsoft.com/office/drawing/2014/main" id="{1C6C7690-BEBE-4EE0-A4EB-EE8E8D265E32}"/>
              </a:ext>
            </a:extLst>
          </p:cNvPr>
          <p:cNvPicPr>
            <a:picLocks noChangeAspect="1"/>
          </p:cNvPicPr>
          <p:nvPr/>
        </p:nvPicPr>
        <p:blipFill>
          <a:blip r:embed="rId6"/>
          <a:stretch>
            <a:fillRect/>
          </a:stretch>
        </p:blipFill>
        <p:spPr>
          <a:xfrm>
            <a:off x="6570501" y="2653572"/>
            <a:ext cx="469300" cy="469300"/>
          </a:xfrm>
          <a:prstGeom prst="rect">
            <a:avLst/>
          </a:prstGeom>
        </p:spPr>
      </p:pic>
      <p:sp>
        <p:nvSpPr>
          <p:cNvPr id="47" name="Rectangle 46"/>
          <p:cNvSpPr/>
          <p:nvPr/>
        </p:nvSpPr>
        <p:spPr>
          <a:xfrm>
            <a:off x="5693677" y="123197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7" name="Image 6">
            <a:extLst>
              <a:ext uri="{FF2B5EF4-FFF2-40B4-BE49-F238E27FC236}">
                <a16:creationId xmlns:a16="http://schemas.microsoft.com/office/drawing/2014/main" id="{7285DCBA-CB1E-4474-A1BD-F91CCF2D58C7}"/>
              </a:ext>
            </a:extLst>
          </p:cNvPr>
          <p:cNvPicPr>
            <a:picLocks noChangeAspect="1"/>
          </p:cNvPicPr>
          <p:nvPr/>
        </p:nvPicPr>
        <p:blipFill>
          <a:blip r:embed="rId13"/>
          <a:stretch>
            <a:fillRect/>
          </a:stretch>
        </p:blipFill>
        <p:spPr>
          <a:xfrm>
            <a:off x="5801155" y="1403251"/>
            <a:ext cx="469300" cy="469300"/>
          </a:xfrm>
          <a:prstGeom prst="rect">
            <a:avLst/>
          </a:prstGeom>
        </p:spPr>
      </p:pic>
      <p:sp>
        <p:nvSpPr>
          <p:cNvPr id="52" name="ZoneTexte 51"/>
          <p:cNvSpPr txBox="1"/>
          <p:nvPr/>
        </p:nvSpPr>
        <p:spPr>
          <a:xfrm>
            <a:off x="6521050" y="1341367"/>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cxnSp>
        <p:nvCxnSpPr>
          <p:cNvPr id="54" name="Connecteur droit avec flèche 53"/>
          <p:cNvCxnSpPr/>
          <p:nvPr/>
        </p:nvCxnSpPr>
        <p:spPr>
          <a:xfrm flipV="1">
            <a:off x="6526474" y="1312339"/>
            <a:ext cx="0" cy="533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Image 44">
            <a:extLst>
              <a:ext uri="{FF2B5EF4-FFF2-40B4-BE49-F238E27FC236}">
                <a16:creationId xmlns:a16="http://schemas.microsoft.com/office/drawing/2014/main" id="{41BB06F6-41CB-4346-9C8E-099CF230B85A}"/>
              </a:ext>
            </a:extLst>
          </p:cNvPr>
          <p:cNvPicPr>
            <a:picLocks noChangeAspect="1"/>
          </p:cNvPicPr>
          <p:nvPr/>
        </p:nvPicPr>
        <p:blipFill>
          <a:blip r:embed="rId14"/>
          <a:stretch>
            <a:fillRect/>
          </a:stretch>
        </p:blipFill>
        <p:spPr>
          <a:xfrm flipH="1">
            <a:off x="5189987" y="1205522"/>
            <a:ext cx="207369" cy="168199"/>
          </a:xfrm>
          <a:prstGeom prst="rect">
            <a:avLst/>
          </a:prstGeom>
        </p:spPr>
      </p:pic>
      <p:pic>
        <p:nvPicPr>
          <p:cNvPr id="46" name="Image 45">
            <a:extLst>
              <a:ext uri="{FF2B5EF4-FFF2-40B4-BE49-F238E27FC236}">
                <a16:creationId xmlns:a16="http://schemas.microsoft.com/office/drawing/2014/main" id="{E9C9FFAC-FBAA-4EB4-B097-73788C08DDA4}"/>
              </a:ext>
            </a:extLst>
          </p:cNvPr>
          <p:cNvPicPr>
            <a:picLocks noChangeAspect="1"/>
          </p:cNvPicPr>
          <p:nvPr/>
        </p:nvPicPr>
        <p:blipFill>
          <a:blip r:embed="rId14"/>
          <a:stretch>
            <a:fillRect/>
          </a:stretch>
        </p:blipFill>
        <p:spPr>
          <a:xfrm flipH="1">
            <a:off x="4052409" y="2046903"/>
            <a:ext cx="207369" cy="168199"/>
          </a:xfrm>
          <a:prstGeom prst="rect">
            <a:avLst/>
          </a:prstGeom>
        </p:spPr>
      </p:pic>
      <p:pic>
        <p:nvPicPr>
          <p:cNvPr id="53" name="Image 52">
            <a:extLst>
              <a:ext uri="{FF2B5EF4-FFF2-40B4-BE49-F238E27FC236}">
                <a16:creationId xmlns:a16="http://schemas.microsoft.com/office/drawing/2014/main" id="{095D77FC-7A89-41EB-8E4B-77F31815CC39}"/>
              </a:ext>
            </a:extLst>
          </p:cNvPr>
          <p:cNvPicPr>
            <a:picLocks noChangeAspect="1"/>
          </p:cNvPicPr>
          <p:nvPr/>
        </p:nvPicPr>
        <p:blipFill>
          <a:blip r:embed="rId14"/>
          <a:stretch>
            <a:fillRect/>
          </a:stretch>
        </p:blipFill>
        <p:spPr>
          <a:xfrm flipH="1">
            <a:off x="5348130" y="1342366"/>
            <a:ext cx="207369" cy="168199"/>
          </a:xfrm>
          <a:prstGeom prst="rect">
            <a:avLst/>
          </a:prstGeom>
        </p:spPr>
      </p:pic>
      <p:pic>
        <p:nvPicPr>
          <p:cNvPr id="55" name="Image 54">
            <a:extLst>
              <a:ext uri="{FF2B5EF4-FFF2-40B4-BE49-F238E27FC236}">
                <a16:creationId xmlns:a16="http://schemas.microsoft.com/office/drawing/2014/main" id="{38D3506D-58DF-4589-BF04-3807ABB2CE5B}"/>
              </a:ext>
            </a:extLst>
          </p:cNvPr>
          <p:cNvPicPr>
            <a:picLocks noChangeAspect="1"/>
          </p:cNvPicPr>
          <p:nvPr/>
        </p:nvPicPr>
        <p:blipFill>
          <a:blip r:embed="rId14"/>
          <a:stretch>
            <a:fillRect/>
          </a:stretch>
        </p:blipFill>
        <p:spPr>
          <a:xfrm flipH="1">
            <a:off x="5505762" y="1495763"/>
            <a:ext cx="207369" cy="168199"/>
          </a:xfrm>
          <a:prstGeom prst="rect">
            <a:avLst/>
          </a:prstGeom>
        </p:spPr>
      </p:pic>
      <p:pic>
        <p:nvPicPr>
          <p:cNvPr id="56" name="Image 55">
            <a:extLst>
              <a:ext uri="{FF2B5EF4-FFF2-40B4-BE49-F238E27FC236}">
                <a16:creationId xmlns:a16="http://schemas.microsoft.com/office/drawing/2014/main" id="{A45DAB50-3A41-4DB5-9981-9084893878BF}"/>
              </a:ext>
            </a:extLst>
          </p:cNvPr>
          <p:cNvPicPr>
            <a:picLocks noChangeAspect="1"/>
          </p:cNvPicPr>
          <p:nvPr/>
        </p:nvPicPr>
        <p:blipFill>
          <a:blip r:embed="rId14"/>
          <a:stretch>
            <a:fillRect/>
          </a:stretch>
        </p:blipFill>
        <p:spPr>
          <a:xfrm flipH="1">
            <a:off x="4064582" y="2603000"/>
            <a:ext cx="207369" cy="168199"/>
          </a:xfrm>
          <a:prstGeom prst="rect">
            <a:avLst/>
          </a:prstGeom>
        </p:spPr>
      </p:pic>
      <p:pic>
        <p:nvPicPr>
          <p:cNvPr id="58" name="Image 57">
            <a:extLst>
              <a:ext uri="{FF2B5EF4-FFF2-40B4-BE49-F238E27FC236}">
                <a16:creationId xmlns:a16="http://schemas.microsoft.com/office/drawing/2014/main" id="{1B721768-A54C-4FDB-9C45-955A60BFFED4}"/>
              </a:ext>
            </a:extLst>
          </p:cNvPr>
          <p:cNvPicPr>
            <a:picLocks noChangeAspect="1"/>
          </p:cNvPicPr>
          <p:nvPr/>
        </p:nvPicPr>
        <p:blipFill>
          <a:blip r:embed="rId14"/>
          <a:stretch>
            <a:fillRect/>
          </a:stretch>
        </p:blipFill>
        <p:spPr>
          <a:xfrm flipH="1">
            <a:off x="4059206" y="2743022"/>
            <a:ext cx="207369" cy="168199"/>
          </a:xfrm>
          <a:prstGeom prst="rect">
            <a:avLst/>
          </a:prstGeom>
        </p:spPr>
      </p:pic>
      <p:pic>
        <p:nvPicPr>
          <p:cNvPr id="60" name="Image 59">
            <a:extLst>
              <a:ext uri="{FF2B5EF4-FFF2-40B4-BE49-F238E27FC236}">
                <a16:creationId xmlns:a16="http://schemas.microsoft.com/office/drawing/2014/main" id="{360AC8F5-E531-40E9-98AB-2310BB3232D1}"/>
              </a:ext>
            </a:extLst>
          </p:cNvPr>
          <p:cNvPicPr>
            <a:picLocks noChangeAspect="1"/>
          </p:cNvPicPr>
          <p:nvPr/>
        </p:nvPicPr>
        <p:blipFill>
          <a:blip r:embed="rId14"/>
          <a:stretch>
            <a:fillRect/>
          </a:stretch>
        </p:blipFill>
        <p:spPr>
          <a:xfrm flipH="1">
            <a:off x="4050356" y="3193725"/>
            <a:ext cx="207369" cy="168199"/>
          </a:xfrm>
          <a:prstGeom prst="rect">
            <a:avLst/>
          </a:prstGeom>
        </p:spPr>
      </p:pic>
      <p:pic>
        <p:nvPicPr>
          <p:cNvPr id="61" name="Image 60">
            <a:extLst>
              <a:ext uri="{FF2B5EF4-FFF2-40B4-BE49-F238E27FC236}">
                <a16:creationId xmlns:a16="http://schemas.microsoft.com/office/drawing/2014/main" id="{06ECA2B7-13DC-4069-AD09-205EA16D1EFF}"/>
              </a:ext>
            </a:extLst>
          </p:cNvPr>
          <p:cNvPicPr>
            <a:picLocks noChangeAspect="1"/>
          </p:cNvPicPr>
          <p:nvPr/>
        </p:nvPicPr>
        <p:blipFill>
          <a:blip r:embed="rId14"/>
          <a:stretch>
            <a:fillRect/>
          </a:stretch>
        </p:blipFill>
        <p:spPr>
          <a:xfrm flipH="1">
            <a:off x="4095373" y="3101790"/>
            <a:ext cx="207369" cy="168199"/>
          </a:xfrm>
          <a:prstGeom prst="rect">
            <a:avLst/>
          </a:prstGeom>
        </p:spPr>
      </p:pic>
      <p:pic>
        <p:nvPicPr>
          <p:cNvPr id="62" name="Image 61">
            <a:extLst>
              <a:ext uri="{FF2B5EF4-FFF2-40B4-BE49-F238E27FC236}">
                <a16:creationId xmlns:a16="http://schemas.microsoft.com/office/drawing/2014/main" id="{196C4B60-410A-487D-950D-2EEA409BAA9D}"/>
              </a:ext>
            </a:extLst>
          </p:cNvPr>
          <p:cNvPicPr>
            <a:picLocks noChangeAspect="1"/>
          </p:cNvPicPr>
          <p:nvPr/>
        </p:nvPicPr>
        <p:blipFill>
          <a:blip r:embed="rId14"/>
          <a:stretch>
            <a:fillRect/>
          </a:stretch>
        </p:blipFill>
        <p:spPr>
          <a:xfrm flipH="1">
            <a:off x="4156093" y="3215755"/>
            <a:ext cx="207369" cy="168199"/>
          </a:xfrm>
          <a:prstGeom prst="rect">
            <a:avLst/>
          </a:prstGeom>
        </p:spPr>
      </p:pic>
      <p:pic>
        <p:nvPicPr>
          <p:cNvPr id="63" name="Image 62">
            <a:extLst>
              <a:ext uri="{FF2B5EF4-FFF2-40B4-BE49-F238E27FC236}">
                <a16:creationId xmlns:a16="http://schemas.microsoft.com/office/drawing/2014/main" id="{BA684C38-7FBA-4F71-A1D0-7408AB797433}"/>
              </a:ext>
            </a:extLst>
          </p:cNvPr>
          <p:cNvPicPr>
            <a:picLocks noChangeAspect="1"/>
          </p:cNvPicPr>
          <p:nvPr/>
        </p:nvPicPr>
        <p:blipFill>
          <a:blip r:embed="rId14"/>
          <a:stretch>
            <a:fillRect/>
          </a:stretch>
        </p:blipFill>
        <p:spPr>
          <a:xfrm flipH="1">
            <a:off x="4080958" y="3282577"/>
            <a:ext cx="207369" cy="1681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par>
                                <p:cTn id="52" presetID="10" presetClass="entr" presetSubtype="0"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fade">
                                      <p:cBhvr>
                                        <p:cTn id="54" dur="500"/>
                                        <p:tgtEl>
                                          <p:spTgt spid="53"/>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fade">
                                      <p:cBhvr>
                                        <p:cTn id="58" dur="500"/>
                                        <p:tgtEl>
                                          <p:spTgt spid="60"/>
                                        </p:tgtEl>
                                      </p:cBhvr>
                                    </p:animEffect>
                                  </p:childTnLst>
                                </p:cTn>
                              </p:par>
                              <p:par>
                                <p:cTn id="59" presetID="10"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fade">
                                      <p:cBhvr>
                                        <p:cTn id="61" dur="500"/>
                                        <p:tgtEl>
                                          <p:spTgt spid="61"/>
                                        </p:tgtEl>
                                      </p:cBhvr>
                                    </p:animEffect>
                                  </p:childTnLst>
                                </p:cTn>
                              </p:par>
                              <p:par>
                                <p:cTn id="62" presetID="10" presetClass="entr" presetSubtype="0" fill="hold"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par>
                                <p:cTn id="65" presetID="10"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par>
                                <p:cTn id="74" presetID="10" presetClass="entr" presetSubtype="0" fill="hold"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par>
                                <p:cTn id="77" presetID="10" presetClass="entr" presetSubtype="0" fill="hold"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nodeType="with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7" grpId="0" animBg="1"/>
      <p:bldP spid="5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Shape 88"/>
          <p:cNvSpPr txBox="1">
            <a:spLocks noGrp="1"/>
          </p:cNvSpPr>
          <p:nvPr>
            <p:ph type="title"/>
          </p:nvPr>
        </p:nvSpPr>
        <p:spPr>
          <a:xfrm>
            <a:off x="81772" y="283328"/>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Centralisation</a:t>
            </a:r>
            <a:endParaRPr dirty="0"/>
          </a:p>
        </p:txBody>
      </p:sp>
      <p:cxnSp>
        <p:nvCxnSpPr>
          <p:cNvPr id="4" name="Connecteur droit 3"/>
          <p:cNvCxnSpPr/>
          <p:nvPr/>
        </p:nvCxnSpPr>
        <p:spPr>
          <a:xfrm flipV="1">
            <a:off x="4362157" y="1692981"/>
            <a:ext cx="1537939" cy="3990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439920" y="1726097"/>
            <a:ext cx="1475723" cy="104999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4486481" y="1726097"/>
            <a:ext cx="1513036" cy="16420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 name="Ellipse 1"/>
          <p:cNvSpPr/>
          <p:nvPr/>
        </p:nvSpPr>
        <p:spPr>
          <a:xfrm>
            <a:off x="4189186" y="1944607"/>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4216573" y="3175515"/>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204949" y="2582841"/>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47"/>
          <p:cNvSpPr/>
          <p:nvPr/>
        </p:nvSpPr>
        <p:spPr>
          <a:xfrm>
            <a:off x="5826856" y="1485598"/>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350854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 name="Ellipse 7">
            <a:extLst>
              <a:ext uri="{FF2B5EF4-FFF2-40B4-BE49-F238E27FC236}">
                <a16:creationId xmlns:a16="http://schemas.microsoft.com/office/drawing/2014/main" id="{EAD62DBD-7621-4EF4-8D92-4D72B181985A}"/>
              </a:ext>
            </a:extLst>
          </p:cNvPr>
          <p:cNvSpPr/>
          <p:nvPr/>
        </p:nvSpPr>
        <p:spPr>
          <a:xfrm>
            <a:off x="2923814" y="1298608"/>
            <a:ext cx="2976282" cy="29955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63" name="Connecteur droit 62">
            <a:extLst>
              <a:ext uri="{FF2B5EF4-FFF2-40B4-BE49-F238E27FC236}">
                <a16:creationId xmlns:a16="http://schemas.microsoft.com/office/drawing/2014/main" id="{D38AFFC3-3EAD-4DDC-920D-BF1EC65973FF}"/>
              </a:ext>
            </a:extLst>
          </p:cNvPr>
          <p:cNvCxnSpPr>
            <a:cxnSpLocks/>
            <a:endCxn id="7" idx="0"/>
          </p:cNvCxnSpPr>
          <p:nvPr/>
        </p:nvCxnSpPr>
        <p:spPr>
          <a:xfrm flipV="1">
            <a:off x="2553455" y="1403251"/>
            <a:ext cx="3482350" cy="5023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F2529381-4F5E-43B7-832E-1713B4A59F3E}"/>
              </a:ext>
            </a:extLst>
          </p:cNvPr>
          <p:cNvCxnSpPr>
            <a:cxnSpLocks/>
          </p:cNvCxnSpPr>
          <p:nvPr/>
        </p:nvCxnSpPr>
        <p:spPr>
          <a:xfrm flipV="1">
            <a:off x="1957002" y="2721921"/>
            <a:ext cx="2361910" cy="7751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8465"/>
            <a:ext cx="519282" cy="12089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C028FB06-F927-4E7B-B004-36656F75BACC}"/>
              </a:ext>
            </a:extLst>
          </p:cNvPr>
          <p:cNvCxnSpPr>
            <a:cxnSpLocks/>
          </p:cNvCxnSpPr>
          <p:nvPr/>
        </p:nvCxnSpPr>
        <p:spPr>
          <a:xfrm flipH="1" flipV="1">
            <a:off x="4438471" y="2732710"/>
            <a:ext cx="1969913" cy="134085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111FBA2C-CBDD-461C-8F09-92B0FB59A609}"/>
              </a:ext>
            </a:extLst>
          </p:cNvPr>
          <p:cNvCxnSpPr>
            <a:cxnSpLocks/>
          </p:cNvCxnSpPr>
          <p:nvPr/>
        </p:nvCxnSpPr>
        <p:spPr>
          <a:xfrm>
            <a:off x="2402541" y="4179001"/>
            <a:ext cx="4167960" cy="977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464433" y="2888221"/>
            <a:ext cx="341270" cy="126878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762253" cy="114930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DF547B6-61D9-44CD-A864-96FD10E84118}"/>
              </a:ext>
            </a:extLst>
          </p:cNvPr>
          <p:cNvCxnSpPr>
            <a:cxnSpLocks/>
          </p:cNvCxnSpPr>
          <p:nvPr/>
        </p:nvCxnSpPr>
        <p:spPr>
          <a:xfrm flipV="1">
            <a:off x="2525313" y="2732710"/>
            <a:ext cx="1870193" cy="130446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Décentralisation</a:t>
            </a:r>
            <a:endParaRPr dirty="0"/>
          </a:p>
        </p:txBody>
      </p:sp>
      <p:pic>
        <p:nvPicPr>
          <p:cNvPr id="9" name="Image 8">
            <a:extLst>
              <a:ext uri="{FF2B5EF4-FFF2-40B4-BE49-F238E27FC236}">
                <a16:creationId xmlns:a16="http://schemas.microsoft.com/office/drawing/2014/main" id="{2B127BEC-593A-4118-9B80-F598FB14C6B0}"/>
              </a:ext>
            </a:extLst>
          </p:cNvPr>
          <p:cNvPicPr>
            <a:picLocks noChangeAspect="1"/>
          </p:cNvPicPr>
          <p:nvPr/>
        </p:nvPicPr>
        <p:blipFill>
          <a:blip r:embed="rId3"/>
          <a:stretch>
            <a:fillRect/>
          </a:stretch>
        </p:blipFill>
        <p:spPr>
          <a:xfrm>
            <a:off x="1626282" y="2213430"/>
            <a:ext cx="708418" cy="708418"/>
          </a:xfrm>
          <a:prstGeom prst="rect">
            <a:avLst/>
          </a:prstGeom>
        </p:spPr>
      </p:pic>
      <p:pic>
        <p:nvPicPr>
          <p:cNvPr id="11" name="Image 10">
            <a:extLst>
              <a:ext uri="{FF2B5EF4-FFF2-40B4-BE49-F238E27FC236}">
                <a16:creationId xmlns:a16="http://schemas.microsoft.com/office/drawing/2014/main" id="{55EDA8ED-C7EB-40A6-8599-8E4C95484C6A}"/>
              </a:ext>
            </a:extLst>
          </p:cNvPr>
          <p:cNvPicPr>
            <a:picLocks noChangeAspect="1"/>
          </p:cNvPicPr>
          <p:nvPr/>
        </p:nvPicPr>
        <p:blipFill>
          <a:blip r:embed="rId3"/>
          <a:stretch>
            <a:fillRect/>
          </a:stretch>
        </p:blipFill>
        <p:spPr>
          <a:xfrm>
            <a:off x="6116756" y="3488527"/>
            <a:ext cx="708418" cy="708418"/>
          </a:xfrm>
          <a:prstGeom prst="rect">
            <a:avLst/>
          </a:prstGeom>
        </p:spPr>
      </p:pic>
      <p:pic>
        <p:nvPicPr>
          <p:cNvPr id="12" name="Image 11">
            <a:extLst>
              <a:ext uri="{FF2B5EF4-FFF2-40B4-BE49-F238E27FC236}">
                <a16:creationId xmlns:a16="http://schemas.microsoft.com/office/drawing/2014/main" id="{FBDB113C-1613-4197-9850-B960DEFA5E0B}"/>
              </a:ext>
            </a:extLst>
          </p:cNvPr>
          <p:cNvPicPr>
            <a:picLocks noChangeAspect="1"/>
          </p:cNvPicPr>
          <p:nvPr/>
        </p:nvPicPr>
        <p:blipFill>
          <a:blip r:embed="rId3"/>
          <a:stretch>
            <a:fillRect/>
          </a:stretch>
        </p:blipFill>
        <p:spPr>
          <a:xfrm>
            <a:off x="2076680" y="3493113"/>
            <a:ext cx="708418" cy="708418"/>
          </a:xfrm>
          <a:prstGeom prst="rect">
            <a:avLst/>
          </a:prstGeom>
        </p:spPr>
      </p:pic>
      <p:pic>
        <p:nvPicPr>
          <p:cNvPr id="14" name="Image 13">
            <a:extLst>
              <a:ext uri="{FF2B5EF4-FFF2-40B4-BE49-F238E27FC236}">
                <a16:creationId xmlns:a16="http://schemas.microsoft.com/office/drawing/2014/main" id="{FB038905-E708-462C-87FA-A666C4630C06}"/>
              </a:ext>
            </a:extLst>
          </p:cNvPr>
          <p:cNvPicPr>
            <a:picLocks noChangeAspect="1"/>
          </p:cNvPicPr>
          <p:nvPr/>
        </p:nvPicPr>
        <p:blipFill>
          <a:blip r:embed="rId3"/>
          <a:stretch>
            <a:fillRect/>
          </a:stretch>
        </p:blipFill>
        <p:spPr>
          <a:xfrm>
            <a:off x="2199849" y="984561"/>
            <a:ext cx="708418" cy="708418"/>
          </a:xfrm>
          <a:prstGeom prst="rect">
            <a:avLst/>
          </a:prstGeom>
        </p:spPr>
      </p:pic>
      <p:pic>
        <p:nvPicPr>
          <p:cNvPr id="18" name="Image 17">
            <a:extLst>
              <a:ext uri="{FF2B5EF4-FFF2-40B4-BE49-F238E27FC236}">
                <a16:creationId xmlns:a16="http://schemas.microsoft.com/office/drawing/2014/main" id="{5C7D99FA-2DF5-4E14-B833-C9220136BB99}"/>
              </a:ext>
            </a:extLst>
          </p:cNvPr>
          <p:cNvPicPr>
            <a:picLocks noChangeAspect="1"/>
          </p:cNvPicPr>
          <p:nvPr/>
        </p:nvPicPr>
        <p:blipFill>
          <a:blip r:embed="rId4"/>
          <a:stretch>
            <a:fillRect/>
          </a:stretch>
        </p:blipFill>
        <p:spPr>
          <a:xfrm>
            <a:off x="2786478" y="880471"/>
            <a:ext cx="413922" cy="367284"/>
          </a:xfrm>
          <a:prstGeom prst="rect">
            <a:avLst/>
          </a:prstGeom>
        </p:spPr>
      </p:pic>
      <p:pic>
        <p:nvPicPr>
          <p:cNvPr id="23" name="Image 22">
            <a:extLst>
              <a:ext uri="{FF2B5EF4-FFF2-40B4-BE49-F238E27FC236}">
                <a16:creationId xmlns:a16="http://schemas.microsoft.com/office/drawing/2014/main" id="{F3F68503-97EB-4C5D-A94E-4FCB877F8393}"/>
              </a:ext>
            </a:extLst>
          </p:cNvPr>
          <p:cNvPicPr>
            <a:picLocks noChangeAspect="1"/>
          </p:cNvPicPr>
          <p:nvPr/>
        </p:nvPicPr>
        <p:blipFill>
          <a:blip r:embed="rId4"/>
          <a:stretch>
            <a:fillRect/>
          </a:stretch>
        </p:blipFill>
        <p:spPr>
          <a:xfrm>
            <a:off x="2196201" y="2095761"/>
            <a:ext cx="413922" cy="367284"/>
          </a:xfrm>
          <a:prstGeom prst="rect">
            <a:avLst/>
          </a:prstGeom>
        </p:spPr>
      </p:pic>
      <p:pic>
        <p:nvPicPr>
          <p:cNvPr id="24" name="Image 23">
            <a:extLst>
              <a:ext uri="{FF2B5EF4-FFF2-40B4-BE49-F238E27FC236}">
                <a16:creationId xmlns:a16="http://schemas.microsoft.com/office/drawing/2014/main" id="{046739BC-2075-46E3-AF69-1B54AB67580D}"/>
              </a:ext>
            </a:extLst>
          </p:cNvPr>
          <p:cNvPicPr>
            <a:picLocks noChangeAspect="1"/>
          </p:cNvPicPr>
          <p:nvPr/>
        </p:nvPicPr>
        <p:blipFill>
          <a:blip r:embed="rId4"/>
          <a:stretch>
            <a:fillRect/>
          </a:stretch>
        </p:blipFill>
        <p:spPr>
          <a:xfrm>
            <a:off x="2633061" y="3413236"/>
            <a:ext cx="413922" cy="367284"/>
          </a:xfrm>
          <a:prstGeom prst="rect">
            <a:avLst/>
          </a:prstGeom>
        </p:spPr>
      </p:pic>
      <p:pic>
        <p:nvPicPr>
          <p:cNvPr id="25" name="Image 24">
            <a:extLst>
              <a:ext uri="{FF2B5EF4-FFF2-40B4-BE49-F238E27FC236}">
                <a16:creationId xmlns:a16="http://schemas.microsoft.com/office/drawing/2014/main" id="{CB91D7C4-0DBA-425B-B612-0612FC0D4677}"/>
              </a:ext>
            </a:extLst>
          </p:cNvPr>
          <p:cNvPicPr>
            <a:picLocks noChangeAspect="1"/>
          </p:cNvPicPr>
          <p:nvPr/>
        </p:nvPicPr>
        <p:blipFill>
          <a:blip r:embed="rId4"/>
          <a:stretch>
            <a:fillRect/>
          </a:stretch>
        </p:blipFill>
        <p:spPr>
          <a:xfrm flipH="1">
            <a:off x="5786153" y="3418541"/>
            <a:ext cx="413922" cy="367284"/>
          </a:xfrm>
          <a:prstGeom prst="rect">
            <a:avLst/>
          </a:prstGeom>
        </p:spPr>
      </p:pic>
      <p:pic>
        <p:nvPicPr>
          <p:cNvPr id="26" name="Image 25">
            <a:extLst>
              <a:ext uri="{FF2B5EF4-FFF2-40B4-BE49-F238E27FC236}">
                <a16:creationId xmlns:a16="http://schemas.microsoft.com/office/drawing/2014/main" id="{48A4ABDB-5288-4CE2-9EDE-C78BB64447FA}"/>
              </a:ext>
            </a:extLst>
          </p:cNvPr>
          <p:cNvPicPr>
            <a:picLocks noChangeAspect="1"/>
          </p:cNvPicPr>
          <p:nvPr/>
        </p:nvPicPr>
        <p:blipFill>
          <a:blip r:embed="rId4"/>
          <a:stretch>
            <a:fillRect/>
          </a:stretch>
        </p:blipFill>
        <p:spPr>
          <a:xfrm flipH="1">
            <a:off x="5389463" y="890705"/>
            <a:ext cx="413922" cy="367284"/>
          </a:xfrm>
          <a:prstGeom prst="rect">
            <a:avLst/>
          </a:prstGeom>
        </p:spPr>
      </p:pic>
      <p:pic>
        <p:nvPicPr>
          <p:cNvPr id="27" name="Image 26">
            <a:extLst>
              <a:ext uri="{FF2B5EF4-FFF2-40B4-BE49-F238E27FC236}">
                <a16:creationId xmlns:a16="http://schemas.microsoft.com/office/drawing/2014/main" id="{D4381D13-F769-477D-8C12-7BACCFECF270}"/>
              </a:ext>
            </a:extLst>
          </p:cNvPr>
          <p:cNvPicPr>
            <a:picLocks noChangeAspect="1"/>
          </p:cNvPicPr>
          <p:nvPr/>
        </p:nvPicPr>
        <p:blipFill>
          <a:blip r:embed="rId4"/>
          <a:stretch>
            <a:fillRect/>
          </a:stretch>
        </p:blipFill>
        <p:spPr>
          <a:xfrm flipH="1">
            <a:off x="6168370" y="2129010"/>
            <a:ext cx="413922" cy="367284"/>
          </a:xfrm>
          <a:prstGeom prst="rect">
            <a:avLst/>
          </a:prstGeom>
        </p:spPr>
      </p:pic>
      <p:sp>
        <p:nvSpPr>
          <p:cNvPr id="22" name="ZoneTexte 21">
            <a:extLst>
              <a:ext uri="{FF2B5EF4-FFF2-40B4-BE49-F238E27FC236}">
                <a16:creationId xmlns:a16="http://schemas.microsoft.com/office/drawing/2014/main" id="{173D687F-BC3C-4516-9A77-DB1A548AF327}"/>
              </a:ext>
            </a:extLst>
          </p:cNvPr>
          <p:cNvSpPr txBox="1"/>
          <p:nvPr/>
        </p:nvSpPr>
        <p:spPr>
          <a:xfrm>
            <a:off x="2772386" y="87546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0" name="ZoneTexte 29">
            <a:extLst>
              <a:ext uri="{FF2B5EF4-FFF2-40B4-BE49-F238E27FC236}">
                <a16:creationId xmlns:a16="http://schemas.microsoft.com/office/drawing/2014/main" id="{8CA6B5BC-DB18-4AD8-AF62-4CAEC0305D0A}"/>
              </a:ext>
            </a:extLst>
          </p:cNvPr>
          <p:cNvSpPr txBox="1"/>
          <p:nvPr/>
        </p:nvSpPr>
        <p:spPr>
          <a:xfrm>
            <a:off x="2179105" y="210394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1" name="ZoneTexte 30">
            <a:extLst>
              <a:ext uri="{FF2B5EF4-FFF2-40B4-BE49-F238E27FC236}">
                <a16:creationId xmlns:a16="http://schemas.microsoft.com/office/drawing/2014/main" id="{E190EF9A-463B-4E78-9FA7-30F150ECA204}"/>
              </a:ext>
            </a:extLst>
          </p:cNvPr>
          <p:cNvSpPr txBox="1"/>
          <p:nvPr/>
        </p:nvSpPr>
        <p:spPr>
          <a:xfrm>
            <a:off x="5364975" y="88453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2" name="ZoneTexte 31">
            <a:extLst>
              <a:ext uri="{FF2B5EF4-FFF2-40B4-BE49-F238E27FC236}">
                <a16:creationId xmlns:a16="http://schemas.microsoft.com/office/drawing/2014/main" id="{DC975ABE-A8D7-4450-A56E-0FF16B5FD602}"/>
              </a:ext>
            </a:extLst>
          </p:cNvPr>
          <p:cNvSpPr txBox="1"/>
          <p:nvPr/>
        </p:nvSpPr>
        <p:spPr>
          <a:xfrm>
            <a:off x="6149424" y="2121873"/>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sp>
        <p:nvSpPr>
          <p:cNvPr id="33" name="ZoneTexte 32">
            <a:extLst>
              <a:ext uri="{FF2B5EF4-FFF2-40B4-BE49-F238E27FC236}">
                <a16:creationId xmlns:a16="http://schemas.microsoft.com/office/drawing/2014/main" id="{429C146D-D85B-49E0-9DEE-745CD02E4BA4}"/>
              </a:ext>
            </a:extLst>
          </p:cNvPr>
          <p:cNvSpPr txBox="1"/>
          <p:nvPr/>
        </p:nvSpPr>
        <p:spPr>
          <a:xfrm>
            <a:off x="2625962" y="3408403"/>
            <a:ext cx="450764" cy="276999"/>
          </a:xfrm>
          <a:prstGeom prst="rect">
            <a:avLst/>
          </a:prstGeom>
          <a:noFill/>
        </p:spPr>
        <p:txBody>
          <a:bodyPr wrap="square" rtlCol="0">
            <a:spAutoFit/>
          </a:bodyPr>
          <a:lstStyle/>
          <a:p>
            <a:r>
              <a:rPr lang="fr-FR" sz="1200" b="1" dirty="0">
                <a:solidFill>
                  <a:srgbClr val="FF0000"/>
                </a:solidFill>
                <a:latin typeface="Raleway Light" panose="020B0604020202020204" charset="0"/>
              </a:rPr>
              <a:t>KO!</a:t>
            </a:r>
          </a:p>
        </p:txBody>
      </p:sp>
      <p:sp>
        <p:nvSpPr>
          <p:cNvPr id="34" name="ZoneTexte 33">
            <a:extLst>
              <a:ext uri="{FF2B5EF4-FFF2-40B4-BE49-F238E27FC236}">
                <a16:creationId xmlns:a16="http://schemas.microsoft.com/office/drawing/2014/main" id="{8C6BFAA8-6DEE-41F3-8125-9ECCC5601ABB}"/>
              </a:ext>
            </a:extLst>
          </p:cNvPr>
          <p:cNvSpPr txBox="1"/>
          <p:nvPr/>
        </p:nvSpPr>
        <p:spPr>
          <a:xfrm>
            <a:off x="5755642" y="3416089"/>
            <a:ext cx="450764" cy="276999"/>
          </a:xfrm>
          <a:prstGeom prst="rect">
            <a:avLst/>
          </a:prstGeom>
          <a:noFill/>
        </p:spPr>
        <p:txBody>
          <a:bodyPr wrap="none" rtlCol="0">
            <a:spAutoFit/>
          </a:bodyPr>
          <a:lstStyle/>
          <a:p>
            <a:r>
              <a:rPr lang="fr-FR" sz="1200" b="1" dirty="0">
                <a:solidFill>
                  <a:srgbClr val="FFC000"/>
                </a:solidFill>
                <a:latin typeface="Raleway Light" panose="020B0604020202020204" charset="0"/>
              </a:rPr>
              <a:t>OK!</a:t>
            </a:r>
          </a:p>
        </p:txBody>
      </p:sp>
      <p:pic>
        <p:nvPicPr>
          <p:cNvPr id="38" name="Image 37">
            <a:extLst>
              <a:ext uri="{FF2B5EF4-FFF2-40B4-BE49-F238E27FC236}">
                <a16:creationId xmlns:a16="http://schemas.microsoft.com/office/drawing/2014/main" id="{590EE79F-7B16-45AC-A113-7FEEC0C539C6}"/>
              </a:ext>
            </a:extLst>
          </p:cNvPr>
          <p:cNvPicPr>
            <a:picLocks noChangeAspect="1"/>
          </p:cNvPicPr>
          <p:nvPr/>
        </p:nvPicPr>
        <p:blipFill>
          <a:blip r:embed="rId5"/>
          <a:stretch>
            <a:fillRect/>
          </a:stretch>
        </p:blipFill>
        <p:spPr>
          <a:xfrm>
            <a:off x="4903247" y="2323085"/>
            <a:ext cx="489108" cy="489108"/>
          </a:xfrm>
          <a:prstGeom prst="rect">
            <a:avLst/>
          </a:prstGeom>
        </p:spPr>
      </p:pic>
      <p:pic>
        <p:nvPicPr>
          <p:cNvPr id="39" name="Image 38">
            <a:extLst>
              <a:ext uri="{FF2B5EF4-FFF2-40B4-BE49-F238E27FC236}">
                <a16:creationId xmlns:a16="http://schemas.microsoft.com/office/drawing/2014/main" id="{4416223A-4C12-4B51-931D-0237E0D3293D}"/>
              </a:ext>
            </a:extLst>
          </p:cNvPr>
          <p:cNvPicPr>
            <a:picLocks noChangeAspect="1"/>
          </p:cNvPicPr>
          <p:nvPr/>
        </p:nvPicPr>
        <p:blipFill>
          <a:blip r:embed="rId6"/>
          <a:stretch>
            <a:fillRect/>
          </a:stretch>
        </p:blipFill>
        <p:spPr>
          <a:xfrm>
            <a:off x="4214743" y="2471546"/>
            <a:ext cx="382212" cy="382212"/>
          </a:xfrm>
          <a:prstGeom prst="rect">
            <a:avLst/>
          </a:prstGeom>
        </p:spPr>
      </p:pic>
      <p:pic>
        <p:nvPicPr>
          <p:cNvPr id="40" name="Image 39">
            <a:extLst>
              <a:ext uri="{FF2B5EF4-FFF2-40B4-BE49-F238E27FC236}">
                <a16:creationId xmlns:a16="http://schemas.microsoft.com/office/drawing/2014/main" id="{F2EDCD69-3B1C-43B5-8CB5-6C9C05BEFF83}"/>
              </a:ext>
            </a:extLst>
          </p:cNvPr>
          <p:cNvPicPr>
            <a:picLocks noChangeAspect="1"/>
          </p:cNvPicPr>
          <p:nvPr/>
        </p:nvPicPr>
        <p:blipFill>
          <a:blip r:embed="rId7"/>
          <a:stretch>
            <a:fillRect/>
          </a:stretch>
        </p:blipFill>
        <p:spPr>
          <a:xfrm>
            <a:off x="3383157" y="2323085"/>
            <a:ext cx="489108" cy="489108"/>
          </a:xfrm>
          <a:prstGeom prst="rect">
            <a:avLst/>
          </a:prstGeom>
        </p:spPr>
      </p:pic>
      <p:cxnSp>
        <p:nvCxnSpPr>
          <p:cNvPr id="41" name="Connecteur droit 40">
            <a:extLst>
              <a:ext uri="{FF2B5EF4-FFF2-40B4-BE49-F238E27FC236}">
                <a16:creationId xmlns:a16="http://schemas.microsoft.com/office/drawing/2014/main" id="{F03C5510-2D10-4C71-97F8-DBAF9D748731}"/>
              </a:ext>
            </a:extLst>
          </p:cNvPr>
          <p:cNvCxnSpPr>
            <a:cxnSpLocks/>
          </p:cNvCxnSpPr>
          <p:nvPr/>
        </p:nvCxnSpPr>
        <p:spPr>
          <a:xfrm>
            <a:off x="2610123" y="1637901"/>
            <a:ext cx="1750166" cy="101567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58F9A055-899C-44B7-8E52-2149ACF75033}"/>
              </a:ext>
            </a:extLst>
          </p:cNvPr>
          <p:cNvCxnSpPr>
            <a:cxnSpLocks/>
            <a:stCxn id="7" idx="1"/>
          </p:cNvCxnSpPr>
          <p:nvPr/>
        </p:nvCxnSpPr>
        <p:spPr>
          <a:xfrm flipH="1">
            <a:off x="4405356" y="1637901"/>
            <a:ext cx="1395799" cy="106716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C270E4E5-08AF-4DA9-A46E-065C8F84227B}"/>
              </a:ext>
            </a:extLst>
          </p:cNvPr>
          <p:cNvCxnSpPr>
            <a:cxnSpLocks/>
          </p:cNvCxnSpPr>
          <p:nvPr/>
        </p:nvCxnSpPr>
        <p:spPr>
          <a:xfrm>
            <a:off x="4454984" y="2703959"/>
            <a:ext cx="2334205" cy="12887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9F538654-E5A0-4D15-8299-2B4742E342AD}"/>
              </a:ext>
            </a:extLst>
          </p:cNvPr>
          <p:cNvPicPr>
            <a:picLocks noChangeAspect="1"/>
          </p:cNvPicPr>
          <p:nvPr/>
        </p:nvPicPr>
        <p:blipFill>
          <a:blip r:embed="rId3"/>
          <a:stretch>
            <a:fillRect/>
          </a:stretch>
        </p:blipFill>
        <p:spPr>
          <a:xfrm>
            <a:off x="5681596" y="984561"/>
            <a:ext cx="708418" cy="708418"/>
          </a:xfrm>
          <a:prstGeom prst="rect">
            <a:avLst/>
          </a:prstGeom>
        </p:spPr>
      </p:pic>
      <p:pic>
        <p:nvPicPr>
          <p:cNvPr id="10" name="Image 9">
            <a:extLst>
              <a:ext uri="{FF2B5EF4-FFF2-40B4-BE49-F238E27FC236}">
                <a16:creationId xmlns:a16="http://schemas.microsoft.com/office/drawing/2014/main" id="{A90E066B-53B5-4B7A-BE6D-9B51913F2465}"/>
              </a:ext>
            </a:extLst>
          </p:cNvPr>
          <p:cNvPicPr>
            <a:picLocks noChangeAspect="1"/>
          </p:cNvPicPr>
          <p:nvPr/>
        </p:nvPicPr>
        <p:blipFill>
          <a:blip r:embed="rId3"/>
          <a:stretch>
            <a:fillRect/>
          </a:stretch>
        </p:blipFill>
        <p:spPr>
          <a:xfrm>
            <a:off x="6450942" y="2217541"/>
            <a:ext cx="708418" cy="708418"/>
          </a:xfrm>
          <a:prstGeom prst="rect">
            <a:avLst/>
          </a:prstGeom>
        </p:spPr>
      </p:pic>
      <p:sp>
        <p:nvSpPr>
          <p:cNvPr id="47" name="Rectangle 46"/>
          <p:cNvSpPr/>
          <p:nvPr/>
        </p:nvSpPr>
        <p:spPr>
          <a:xfrm>
            <a:off x="5693677" y="123197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48" name="Rectangle 47"/>
          <p:cNvSpPr/>
          <p:nvPr/>
        </p:nvSpPr>
        <p:spPr>
          <a:xfrm>
            <a:off x="6464433" y="2506720"/>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0" name="Rectangle 49"/>
          <p:cNvSpPr/>
          <p:nvPr/>
        </p:nvSpPr>
        <p:spPr>
          <a:xfrm>
            <a:off x="6128857" y="3774938"/>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1" name="Rectangle 50"/>
          <p:cNvSpPr/>
          <p:nvPr/>
        </p:nvSpPr>
        <p:spPr>
          <a:xfrm>
            <a:off x="1629916" y="2465604"/>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sp>
        <p:nvSpPr>
          <p:cNvPr id="53" name="Rectangle 52"/>
          <p:cNvSpPr/>
          <p:nvPr/>
        </p:nvSpPr>
        <p:spPr>
          <a:xfrm>
            <a:off x="2070722" y="3816645"/>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4" name="Image 3">
            <a:extLst>
              <a:ext uri="{FF2B5EF4-FFF2-40B4-BE49-F238E27FC236}">
                <a16:creationId xmlns:a16="http://schemas.microsoft.com/office/drawing/2014/main" id="{23217AF1-2C79-489D-BDCF-2C2A4014741F}"/>
              </a:ext>
            </a:extLst>
          </p:cNvPr>
          <p:cNvPicPr>
            <a:picLocks noChangeAspect="1"/>
          </p:cNvPicPr>
          <p:nvPr/>
        </p:nvPicPr>
        <p:blipFill>
          <a:blip r:embed="rId8"/>
          <a:stretch>
            <a:fillRect/>
          </a:stretch>
        </p:blipFill>
        <p:spPr>
          <a:xfrm>
            <a:off x="6255754" y="3926115"/>
            <a:ext cx="433377" cy="433377"/>
          </a:xfrm>
          <a:prstGeom prst="rect">
            <a:avLst/>
          </a:prstGeom>
        </p:spPr>
      </p:pic>
      <p:pic>
        <p:nvPicPr>
          <p:cNvPr id="17" name="Image 16">
            <a:extLst>
              <a:ext uri="{FF2B5EF4-FFF2-40B4-BE49-F238E27FC236}">
                <a16:creationId xmlns:a16="http://schemas.microsoft.com/office/drawing/2014/main" id="{1C6C7690-BEBE-4EE0-A4EB-EE8E8D265E32}"/>
              </a:ext>
            </a:extLst>
          </p:cNvPr>
          <p:cNvPicPr>
            <a:picLocks noChangeAspect="1"/>
          </p:cNvPicPr>
          <p:nvPr/>
        </p:nvPicPr>
        <p:blipFill>
          <a:blip r:embed="rId9"/>
          <a:stretch>
            <a:fillRect/>
          </a:stretch>
        </p:blipFill>
        <p:spPr>
          <a:xfrm>
            <a:off x="6570501" y="2653572"/>
            <a:ext cx="469300" cy="469300"/>
          </a:xfrm>
          <a:prstGeom prst="rect">
            <a:avLst/>
          </a:prstGeom>
        </p:spPr>
      </p:pic>
      <p:pic>
        <p:nvPicPr>
          <p:cNvPr id="7" name="Image 6">
            <a:extLst>
              <a:ext uri="{FF2B5EF4-FFF2-40B4-BE49-F238E27FC236}">
                <a16:creationId xmlns:a16="http://schemas.microsoft.com/office/drawing/2014/main" id="{7285DCBA-CB1E-4474-A1BD-F91CCF2D58C7}"/>
              </a:ext>
            </a:extLst>
          </p:cNvPr>
          <p:cNvPicPr>
            <a:picLocks noChangeAspect="1"/>
          </p:cNvPicPr>
          <p:nvPr/>
        </p:nvPicPr>
        <p:blipFill>
          <a:blip r:embed="rId10"/>
          <a:stretch>
            <a:fillRect/>
          </a:stretch>
        </p:blipFill>
        <p:spPr>
          <a:xfrm>
            <a:off x="5801155" y="1403251"/>
            <a:ext cx="469300" cy="469300"/>
          </a:xfrm>
          <a:prstGeom prst="rect">
            <a:avLst/>
          </a:prstGeom>
        </p:spPr>
      </p:pic>
      <p:pic>
        <p:nvPicPr>
          <p:cNvPr id="19" name="Image 18">
            <a:extLst>
              <a:ext uri="{FF2B5EF4-FFF2-40B4-BE49-F238E27FC236}">
                <a16:creationId xmlns:a16="http://schemas.microsoft.com/office/drawing/2014/main" id="{0A88F53E-E474-4798-9991-762D699B4989}"/>
              </a:ext>
            </a:extLst>
          </p:cNvPr>
          <p:cNvPicPr>
            <a:picLocks noChangeAspect="1"/>
          </p:cNvPicPr>
          <p:nvPr/>
        </p:nvPicPr>
        <p:blipFill>
          <a:blip r:embed="rId9"/>
          <a:stretch>
            <a:fillRect/>
          </a:stretch>
        </p:blipFill>
        <p:spPr>
          <a:xfrm>
            <a:off x="2180037" y="3922351"/>
            <a:ext cx="469300" cy="469300"/>
          </a:xfrm>
          <a:prstGeom prst="rect">
            <a:avLst/>
          </a:prstGeom>
        </p:spPr>
      </p:pic>
      <p:sp>
        <p:nvSpPr>
          <p:cNvPr id="54" name="Rectangle 53"/>
          <p:cNvSpPr/>
          <p:nvPr/>
        </p:nvSpPr>
        <p:spPr>
          <a:xfrm>
            <a:off x="2198051" y="1253093"/>
            <a:ext cx="692523" cy="185001"/>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latin typeface="Raleway" panose="020B0503030101060003" pitchFamily="34" charset="0"/>
              </a:rPr>
              <a:t>Banque</a:t>
            </a:r>
          </a:p>
        </p:txBody>
      </p:sp>
      <p:pic>
        <p:nvPicPr>
          <p:cNvPr id="93" name="Image 92">
            <a:extLst>
              <a:ext uri="{FF2B5EF4-FFF2-40B4-BE49-F238E27FC236}">
                <a16:creationId xmlns:a16="http://schemas.microsoft.com/office/drawing/2014/main" id="{74A5A5CB-B450-4E18-8A05-B35FC3DBBA32}"/>
              </a:ext>
            </a:extLst>
          </p:cNvPr>
          <p:cNvPicPr>
            <a:picLocks noChangeAspect="1"/>
          </p:cNvPicPr>
          <p:nvPr/>
        </p:nvPicPr>
        <p:blipFill>
          <a:blip r:embed="rId11"/>
          <a:stretch>
            <a:fillRect/>
          </a:stretch>
        </p:blipFill>
        <p:spPr>
          <a:xfrm>
            <a:off x="2332452" y="1398229"/>
            <a:ext cx="469301" cy="469301"/>
          </a:xfrm>
          <a:prstGeom prst="rect">
            <a:avLst/>
          </a:prstGeom>
        </p:spPr>
      </p:pic>
      <p:sp>
        <p:nvSpPr>
          <p:cNvPr id="55" name="ZoneTexte 54"/>
          <p:cNvSpPr txBox="1"/>
          <p:nvPr/>
        </p:nvSpPr>
        <p:spPr>
          <a:xfrm>
            <a:off x="6515819" y="1272916"/>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6" name="ZoneTexte 55"/>
          <p:cNvSpPr txBox="1"/>
          <p:nvPr/>
        </p:nvSpPr>
        <p:spPr>
          <a:xfrm>
            <a:off x="7168955" y="2691721"/>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58" name="ZoneTexte 57"/>
          <p:cNvSpPr txBox="1"/>
          <p:nvPr/>
        </p:nvSpPr>
        <p:spPr>
          <a:xfrm>
            <a:off x="1059125" y="3909145"/>
            <a:ext cx="997389" cy="415498"/>
          </a:xfrm>
          <a:prstGeom prst="rect">
            <a:avLst/>
          </a:prstGeom>
          <a:noFill/>
        </p:spPr>
        <p:txBody>
          <a:bodyPr wrap="none" rtlCol="0">
            <a:spAutoFit/>
          </a:bodyPr>
          <a:lstStyle/>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2" name="ZoneTexte 61"/>
          <p:cNvSpPr txBox="1"/>
          <p:nvPr/>
        </p:nvSpPr>
        <p:spPr>
          <a:xfrm>
            <a:off x="645117" y="2630666"/>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4" name="ZoneTexte 63"/>
          <p:cNvSpPr txBox="1"/>
          <p:nvPr/>
        </p:nvSpPr>
        <p:spPr>
          <a:xfrm>
            <a:off x="6925652" y="3935335"/>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sp>
        <p:nvSpPr>
          <p:cNvPr id="65" name="ZoneTexte 64"/>
          <p:cNvSpPr txBox="1"/>
          <p:nvPr/>
        </p:nvSpPr>
        <p:spPr>
          <a:xfrm>
            <a:off x="1134092" y="1318947"/>
            <a:ext cx="997389" cy="523220"/>
          </a:xfrm>
          <a:prstGeom prst="rect">
            <a:avLst/>
          </a:prstGeom>
          <a:noFill/>
        </p:spPr>
        <p:txBody>
          <a:bodyPr wrap="none" rtlCol="0">
            <a:spAutoFit/>
          </a:bodyPr>
          <a:lstStyle/>
          <a:p>
            <a:r>
              <a:rPr lang="fr-FR" sz="700" dirty="0">
                <a:latin typeface="Raleway" panose="020B0503030101060003" pitchFamily="34" charset="0"/>
              </a:rPr>
              <a:t>bob  =&gt; 1 =&gt; </a:t>
            </a:r>
            <a:r>
              <a:rPr lang="fr-FR" sz="700" dirty="0" err="1">
                <a:latin typeface="Raleway" panose="020B0503030101060003" pitchFamily="34" charset="0"/>
              </a:rPr>
              <a:t>alice</a:t>
            </a:r>
            <a:endParaRPr lang="fr-FR" sz="700" dirty="0">
              <a:latin typeface="Raleway" panose="020B0503030101060003" pitchFamily="34" charset="0"/>
            </a:endParaRPr>
          </a:p>
          <a:p>
            <a:r>
              <a:rPr lang="fr-FR" sz="700" dirty="0" err="1">
                <a:latin typeface="Raleway" panose="020B0503030101060003" pitchFamily="34" charset="0"/>
              </a:rPr>
              <a:t>lucie</a:t>
            </a:r>
            <a:r>
              <a:rPr lang="fr-FR" sz="700" dirty="0">
                <a:latin typeface="Raleway" panose="020B0503030101060003" pitchFamily="34" charset="0"/>
              </a:rPr>
              <a:t> =&gt; 1 =&gt; pierre</a:t>
            </a:r>
          </a:p>
          <a:p>
            <a:r>
              <a:rPr lang="fr-FR" sz="700" dirty="0">
                <a:latin typeface="Raleway" panose="020B0503030101060003" pitchFamily="34" charset="0"/>
              </a:rPr>
              <a:t>pierre =&gt; 0,5 =&gt; </a:t>
            </a:r>
            <a:r>
              <a:rPr lang="fr-FR" sz="700" dirty="0" err="1">
                <a:latin typeface="Raleway" panose="020B0503030101060003" pitchFamily="34" charset="0"/>
              </a:rPr>
              <a:t>paul</a:t>
            </a:r>
            <a:endParaRPr lang="fr-FR" sz="700" dirty="0">
              <a:latin typeface="Raleway" panose="020B0503030101060003" pitchFamily="34" charset="0"/>
            </a:endParaRPr>
          </a:p>
          <a:p>
            <a:r>
              <a:rPr lang="fr-FR" sz="700" dirty="0">
                <a:latin typeface="Raleway" panose="020B0503030101060003" pitchFamily="34" charset="0"/>
              </a:rPr>
              <a:t>,,,,</a:t>
            </a:r>
          </a:p>
        </p:txBody>
      </p:sp>
      <p:pic>
        <p:nvPicPr>
          <p:cNvPr id="61" name="Image 60">
            <a:extLst>
              <a:ext uri="{FF2B5EF4-FFF2-40B4-BE49-F238E27FC236}">
                <a16:creationId xmlns:a16="http://schemas.microsoft.com/office/drawing/2014/main" id="{22105699-380A-4521-A415-D0AC0B5F7C93}"/>
              </a:ext>
            </a:extLst>
          </p:cNvPr>
          <p:cNvPicPr>
            <a:picLocks noChangeAspect="1"/>
          </p:cNvPicPr>
          <p:nvPr/>
        </p:nvPicPr>
        <p:blipFill>
          <a:blip r:embed="rId12"/>
          <a:stretch>
            <a:fillRect/>
          </a:stretch>
        </p:blipFill>
        <p:spPr>
          <a:xfrm flipH="1">
            <a:off x="4202827" y="2349829"/>
            <a:ext cx="207369" cy="168199"/>
          </a:xfrm>
          <a:prstGeom prst="rect">
            <a:avLst/>
          </a:prstGeom>
        </p:spPr>
      </p:pic>
      <p:pic>
        <p:nvPicPr>
          <p:cNvPr id="67" name="Image 66">
            <a:extLst>
              <a:ext uri="{FF2B5EF4-FFF2-40B4-BE49-F238E27FC236}">
                <a16:creationId xmlns:a16="http://schemas.microsoft.com/office/drawing/2014/main" id="{400F7676-3268-4928-A0CC-D9CD06233B55}"/>
              </a:ext>
            </a:extLst>
          </p:cNvPr>
          <p:cNvPicPr>
            <a:picLocks noChangeAspect="1"/>
          </p:cNvPicPr>
          <p:nvPr/>
        </p:nvPicPr>
        <p:blipFill>
          <a:blip r:embed="rId12"/>
          <a:stretch>
            <a:fillRect/>
          </a:stretch>
        </p:blipFill>
        <p:spPr>
          <a:xfrm flipH="1">
            <a:off x="4370156" y="2349830"/>
            <a:ext cx="207369" cy="168199"/>
          </a:xfrm>
          <a:prstGeom prst="rect">
            <a:avLst/>
          </a:prstGeom>
        </p:spPr>
      </p:pic>
      <p:pic>
        <p:nvPicPr>
          <p:cNvPr id="20" name="Image 19">
            <a:extLst>
              <a:ext uri="{FF2B5EF4-FFF2-40B4-BE49-F238E27FC236}">
                <a16:creationId xmlns:a16="http://schemas.microsoft.com/office/drawing/2014/main" id="{71D6BD4E-A698-402D-BAE2-D3282F6204EB}"/>
              </a:ext>
            </a:extLst>
          </p:cNvPr>
          <p:cNvPicPr>
            <a:picLocks noChangeAspect="1"/>
          </p:cNvPicPr>
          <p:nvPr/>
        </p:nvPicPr>
        <p:blipFill>
          <a:blip r:embed="rId8"/>
          <a:stretch>
            <a:fillRect/>
          </a:stretch>
        </p:blipFill>
        <p:spPr>
          <a:xfrm>
            <a:off x="1740314" y="2618193"/>
            <a:ext cx="433377" cy="433377"/>
          </a:xfrm>
          <a:prstGeom prst="rect">
            <a:avLst/>
          </a:prstGeom>
        </p:spPr>
      </p:pic>
    </p:spTree>
    <p:extLst>
      <p:ext uri="{BB962C8B-B14F-4D97-AF65-F5344CB8AC3E}">
        <p14:creationId xmlns:p14="http://schemas.microsoft.com/office/powerpoint/2010/main" val="3531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fade">
                                      <p:cBhvr>
                                        <p:cTn id="45" dur="500"/>
                                        <p:tgtEl>
                                          <p:spTgt spid="72"/>
                                        </p:tgtEl>
                                      </p:cBhvr>
                                    </p:animEffect>
                                  </p:childTnLst>
                                </p:cTn>
                              </p:par>
                              <p:par>
                                <p:cTn id="46" presetID="10" presetClass="entr" presetSubtype="0" fill="hold" nodeType="with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fade">
                                      <p:cBhvr>
                                        <p:cTn id="48" dur="500"/>
                                        <p:tgtEl>
                                          <p:spTgt spid="75"/>
                                        </p:tgtEl>
                                      </p:cBhvr>
                                    </p:animEffect>
                                  </p:childTnLst>
                                </p:cTn>
                              </p:par>
                              <p:par>
                                <p:cTn id="49" presetID="10" presetClass="entr" presetSubtype="0"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500"/>
                                        <p:tgtEl>
                                          <p:spTgt spid="66"/>
                                        </p:tgtEl>
                                      </p:cBhvr>
                                    </p:animEffect>
                                  </p:childTnLst>
                                </p:cTn>
                              </p:par>
                              <p:par>
                                <p:cTn id="52" presetID="10" presetClass="entr" presetSubtype="0" fill="hold"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childTnLst>
                                </p:cTn>
                              </p:par>
                              <p:par>
                                <p:cTn id="55" presetID="10" presetClass="entr" presetSubtype="0" fill="hold" nodeType="with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par>
                                <p:cTn id="58" presetID="10" presetClass="entr" presetSubtype="0" fill="hold" nodeType="withEffect">
                                  <p:stCondLst>
                                    <p:cond delay="0"/>
                                  </p:stCondLst>
                                  <p:childTnLst>
                                    <p:set>
                                      <p:cBhvr>
                                        <p:cTn id="59" dur="1" fill="hold">
                                          <p:stCondLst>
                                            <p:cond delay="0"/>
                                          </p:stCondLst>
                                        </p:cTn>
                                        <p:tgtEl>
                                          <p:spTgt spid="85"/>
                                        </p:tgtEl>
                                        <p:attrNameLst>
                                          <p:attrName>style.visibility</p:attrName>
                                        </p:attrNameLst>
                                      </p:cBhvr>
                                      <p:to>
                                        <p:strVal val="visible"/>
                                      </p:to>
                                    </p:set>
                                    <p:animEffect transition="in" filter="fade">
                                      <p:cBhvr>
                                        <p:cTn id="60" dur="500"/>
                                        <p:tgtEl>
                                          <p:spTgt spid="8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par>
                                <p:cTn id="66" presetID="10" presetClass="entr" presetSubtype="0" fill="hold"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500"/>
                                        <p:tgtEl>
                                          <p:spTgt spid="49"/>
                                        </p:tgtEl>
                                      </p:cBhvr>
                                    </p:animEffect>
                                  </p:childTnLst>
                                </p:cTn>
                              </p:par>
                              <p:par>
                                <p:cTn id="69" presetID="10" presetClass="entr" presetSubtype="0"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par>
                                <p:cTn id="72" presetID="10" presetClass="entr" presetSubtype="0" fill="hold" nodeType="with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500"/>
                                        <p:tgtEl>
                                          <p:spTgt spid="46"/>
                                        </p:tgtEl>
                                      </p:cBhvr>
                                    </p:animEffect>
                                  </p:childTnLst>
                                </p:cTn>
                              </p:par>
                              <p:par>
                                <p:cTn id="75" presetID="10" presetClass="entr" presetSubtype="0" fill="hold" nodeType="with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500"/>
                                        <p:tgtEl>
                                          <p:spTgt spid="60"/>
                                        </p:tgtEl>
                                      </p:cBhvr>
                                    </p:animEffect>
                                  </p:childTnLst>
                                </p:cTn>
                              </p:par>
                              <p:par>
                                <p:cTn id="78" presetID="10" presetClass="entr" presetSubtype="0" fill="hold"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childTnLst>
                          </p:cTn>
                        </p:par>
                        <p:par>
                          <p:cTn id="81" fill="hold">
                            <p:stCondLst>
                              <p:cond delay="500"/>
                            </p:stCondLst>
                            <p:childTnLst>
                              <p:par>
                                <p:cTn id="82" presetID="10" presetClass="entr" presetSubtype="0" fill="hold" nodeType="after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par>
                          <p:cTn id="88" fill="hold">
                            <p:stCondLst>
                              <p:cond delay="1000"/>
                            </p:stCondLst>
                            <p:childTnLst>
                              <p:par>
                                <p:cTn id="89" presetID="10" presetClass="entr" presetSubtype="0" fill="hold"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childTnLst>
                          </p:cTn>
                        </p:par>
                        <p:par>
                          <p:cTn id="92" fill="hold">
                            <p:stCondLst>
                              <p:cond delay="1500"/>
                            </p:stCondLst>
                            <p:childTnLst>
                              <p:par>
                                <p:cTn id="93" presetID="10" presetClass="entr" presetSubtype="0" fill="hold" grpId="0" nodeType="after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par>
                                <p:cTn id="96" presetID="10" presetClass="entr" presetSubtype="0" fill="hold"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fade">
                                      <p:cBhvr>
                                        <p:cTn id="98" dur="500"/>
                                        <p:tgtEl>
                                          <p:spTgt spid="25"/>
                                        </p:tgtEl>
                                      </p:cBhvr>
                                    </p:animEffect>
                                  </p:childTnLst>
                                </p:cTn>
                              </p:par>
                            </p:childTnLst>
                          </p:cTn>
                        </p:par>
                        <p:par>
                          <p:cTn id="99" fill="hold">
                            <p:stCondLst>
                              <p:cond delay="2000"/>
                            </p:stCondLst>
                            <p:childTnLst>
                              <p:par>
                                <p:cTn id="100" presetID="10" presetClass="entr" presetSubtype="0" fill="hold" grpId="0" nodeType="after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500"/>
                                        <p:tgtEl>
                                          <p:spTgt spid="34"/>
                                        </p:tgtEl>
                                      </p:cBhvr>
                                    </p:animEffect>
                                  </p:childTnLst>
                                </p:cTn>
                              </p:par>
                              <p:par>
                                <p:cTn id="103" presetID="10" presetClass="entr" presetSubtype="0" fill="hold" nodeType="with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fade">
                                      <p:cBhvr>
                                        <p:cTn id="105" dur="500"/>
                                        <p:tgtEl>
                                          <p:spTgt spid="18"/>
                                        </p:tgtEl>
                                      </p:cBhvr>
                                    </p:animEffect>
                                  </p:childTnLst>
                                </p:cTn>
                              </p:par>
                            </p:childTnLst>
                          </p:cTn>
                        </p:par>
                        <p:par>
                          <p:cTn id="106" fill="hold">
                            <p:stCondLst>
                              <p:cond delay="2500"/>
                            </p:stCondLst>
                            <p:childTnLst>
                              <p:par>
                                <p:cTn id="107" presetID="10" presetClass="entr" presetSubtype="0"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500"/>
                                        <p:tgtEl>
                                          <p:spTgt spid="22"/>
                                        </p:tgtEl>
                                      </p:cBhvr>
                                    </p:animEffect>
                                  </p:childTnLst>
                                </p:cTn>
                              </p:par>
                              <p:par>
                                <p:cTn id="110" presetID="10" presetClass="entr" presetSubtype="0" fill="hold"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500"/>
                                        <p:tgtEl>
                                          <p:spTgt spid="23"/>
                                        </p:tgtEl>
                                      </p:cBhvr>
                                    </p:animEffect>
                                  </p:childTnLst>
                                </p:cTn>
                              </p:par>
                            </p:childTnLst>
                          </p:cTn>
                        </p:par>
                        <p:par>
                          <p:cTn id="113" fill="hold">
                            <p:stCondLst>
                              <p:cond delay="3000"/>
                            </p:stCondLst>
                            <p:childTnLst>
                              <p:par>
                                <p:cTn id="114" presetID="10" presetClass="entr" presetSubtype="0" fill="hold" grpId="0" nodeType="afterEffect">
                                  <p:stCondLst>
                                    <p:cond delay="0"/>
                                  </p:stCondLst>
                                  <p:childTnLst>
                                    <p:set>
                                      <p:cBhvr>
                                        <p:cTn id="115" dur="1" fill="hold">
                                          <p:stCondLst>
                                            <p:cond delay="0"/>
                                          </p:stCondLst>
                                        </p:cTn>
                                        <p:tgtEl>
                                          <p:spTgt spid="30"/>
                                        </p:tgtEl>
                                        <p:attrNameLst>
                                          <p:attrName>style.visibility</p:attrName>
                                        </p:attrNameLst>
                                      </p:cBhvr>
                                      <p:to>
                                        <p:strVal val="visible"/>
                                      </p:to>
                                    </p:set>
                                    <p:animEffect transition="in" filter="fade">
                                      <p:cBhvr>
                                        <p:cTn id="116" dur="500"/>
                                        <p:tgtEl>
                                          <p:spTgt spid="30"/>
                                        </p:tgtEl>
                                      </p:cBhvr>
                                    </p:animEffect>
                                  </p:childTnLst>
                                </p:cTn>
                              </p:par>
                              <p:par>
                                <p:cTn id="117" presetID="10" presetClass="entr" presetSubtype="0" fill="hold" nodeType="withEffect">
                                  <p:stCondLst>
                                    <p:cond delay="0"/>
                                  </p:stCondLst>
                                  <p:childTnLst>
                                    <p:set>
                                      <p:cBhvr>
                                        <p:cTn id="118" dur="1" fill="hold">
                                          <p:stCondLst>
                                            <p:cond delay="0"/>
                                          </p:stCondLst>
                                        </p:cTn>
                                        <p:tgtEl>
                                          <p:spTgt spid="24"/>
                                        </p:tgtEl>
                                        <p:attrNameLst>
                                          <p:attrName>style.visibility</p:attrName>
                                        </p:attrNameLst>
                                      </p:cBhvr>
                                      <p:to>
                                        <p:strVal val="visible"/>
                                      </p:to>
                                    </p:set>
                                    <p:animEffect transition="in" filter="fade">
                                      <p:cBhvr>
                                        <p:cTn id="119" dur="500"/>
                                        <p:tgtEl>
                                          <p:spTgt spid="24"/>
                                        </p:tgtEl>
                                      </p:cBhvr>
                                    </p:animEffect>
                                  </p:childTnLst>
                                </p:cTn>
                              </p:par>
                            </p:childTnLst>
                          </p:cTn>
                        </p:par>
                        <p:par>
                          <p:cTn id="120" fill="hold">
                            <p:stCondLst>
                              <p:cond delay="3500"/>
                            </p:stCondLst>
                            <p:childTnLst>
                              <p:par>
                                <p:cTn id="121" presetID="10" presetClass="entr" presetSubtype="0" fill="hold" grpId="0" nodeType="afterEffect">
                                  <p:stCondLst>
                                    <p:cond delay="0"/>
                                  </p:stCondLst>
                                  <p:childTnLst>
                                    <p:set>
                                      <p:cBhvr>
                                        <p:cTn id="122" dur="1" fill="hold">
                                          <p:stCondLst>
                                            <p:cond delay="0"/>
                                          </p:stCondLst>
                                        </p:cTn>
                                        <p:tgtEl>
                                          <p:spTgt spid="33"/>
                                        </p:tgtEl>
                                        <p:attrNameLst>
                                          <p:attrName>style.visibility</p:attrName>
                                        </p:attrNameLst>
                                      </p:cBhvr>
                                      <p:to>
                                        <p:strVal val="visible"/>
                                      </p:to>
                                    </p:set>
                                    <p:animEffect transition="in" filter="fade">
                                      <p:cBhvr>
                                        <p:cTn id="1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P spid="31" grpId="0"/>
      <p:bldP spid="32" grpId="0"/>
      <p:bldP spid="33" grpId="0"/>
      <p:bldP spid="34" grpId="0"/>
      <p:bldP spid="47" grpId="0" animBg="1"/>
      <p:bldP spid="48" grpId="0" animBg="1"/>
      <p:bldP spid="50" grpId="0" animBg="1"/>
      <p:bldP spid="51" grpId="0" animBg="1"/>
      <p:bldP spid="53" grpId="0" animBg="1"/>
      <p:bldP spid="54" grpId="0" animBg="1"/>
      <p:bldP spid="55" grpId="0"/>
      <p:bldP spid="56" grpId="0"/>
      <p:bldP spid="58" grpId="0"/>
      <p:bldP spid="62" grpId="0"/>
      <p:bldP spid="64" grpId="0"/>
      <p:bldP spid="6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cxnSp>
        <p:nvCxnSpPr>
          <p:cNvPr id="52" name="Connecteur droit 51">
            <a:extLst>
              <a:ext uri="{FF2B5EF4-FFF2-40B4-BE49-F238E27FC236}">
                <a16:creationId xmlns:a16="http://schemas.microsoft.com/office/drawing/2014/main" id="{B550AF8A-C5CC-43E6-A6F5-E94916941910}"/>
              </a:ext>
            </a:extLst>
          </p:cNvPr>
          <p:cNvCxnSpPr>
            <a:cxnSpLocks/>
          </p:cNvCxnSpPr>
          <p:nvPr/>
        </p:nvCxnSpPr>
        <p:spPr>
          <a:xfrm flipH="1">
            <a:off x="6622098" y="1520847"/>
            <a:ext cx="3314382" cy="1244805"/>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63" name="Connecteur droit 62">
            <a:extLst>
              <a:ext uri="{FF2B5EF4-FFF2-40B4-BE49-F238E27FC236}">
                <a16:creationId xmlns:a16="http://schemas.microsoft.com/office/drawing/2014/main" id="{D38AFFC3-3EAD-4DDC-920D-BF1EC65973FF}"/>
              </a:ext>
            </a:extLst>
          </p:cNvPr>
          <p:cNvCxnSpPr>
            <a:cxnSpLocks/>
          </p:cNvCxnSpPr>
          <p:nvPr/>
        </p:nvCxnSpPr>
        <p:spPr>
          <a:xfrm>
            <a:off x="2467439" y="1507256"/>
            <a:ext cx="3525630" cy="416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DDB95EFA-5B88-4A93-844C-6463F7008131}"/>
              </a:ext>
            </a:extLst>
          </p:cNvPr>
          <p:cNvCxnSpPr>
            <a:cxnSpLocks/>
          </p:cNvCxnSpPr>
          <p:nvPr/>
        </p:nvCxnSpPr>
        <p:spPr>
          <a:xfrm flipV="1">
            <a:off x="2002591" y="1564357"/>
            <a:ext cx="413468" cy="1213078"/>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75" name="Connecteur droit 74">
            <a:extLst>
              <a:ext uri="{FF2B5EF4-FFF2-40B4-BE49-F238E27FC236}">
                <a16:creationId xmlns:a16="http://schemas.microsoft.com/office/drawing/2014/main" id="{0AC8BCA6-1159-48FB-9320-BC5B89754370}"/>
              </a:ext>
            </a:extLst>
          </p:cNvPr>
          <p:cNvCxnSpPr>
            <a:cxnSpLocks/>
          </p:cNvCxnSpPr>
          <p:nvPr/>
        </p:nvCxnSpPr>
        <p:spPr>
          <a:xfrm>
            <a:off x="1963377" y="2916420"/>
            <a:ext cx="484791" cy="127235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111FBA2C-CBDD-461C-8F09-92B0FB59A609}"/>
              </a:ext>
            </a:extLst>
          </p:cNvPr>
          <p:cNvCxnSpPr>
            <a:cxnSpLocks/>
          </p:cNvCxnSpPr>
          <p:nvPr/>
        </p:nvCxnSpPr>
        <p:spPr>
          <a:xfrm>
            <a:off x="2416058" y="4122136"/>
            <a:ext cx="3786557" cy="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85B4D7EC-5345-4485-8217-8B8F9EEA516B}"/>
              </a:ext>
            </a:extLst>
          </p:cNvPr>
          <p:cNvCxnSpPr>
            <a:cxnSpLocks/>
          </p:cNvCxnSpPr>
          <p:nvPr/>
        </p:nvCxnSpPr>
        <p:spPr>
          <a:xfrm flipH="1">
            <a:off x="6143586" y="2828559"/>
            <a:ext cx="405380" cy="12390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6D6ECF2-D1BE-4DB6-B15E-7B3FD84328F7}"/>
              </a:ext>
            </a:extLst>
          </p:cNvPr>
          <p:cNvCxnSpPr>
            <a:cxnSpLocks/>
          </p:cNvCxnSpPr>
          <p:nvPr/>
        </p:nvCxnSpPr>
        <p:spPr>
          <a:xfrm>
            <a:off x="6025901" y="1652078"/>
            <a:ext cx="461992" cy="107976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88" name="Shape 88"/>
          <p:cNvSpPr txBox="1">
            <a:spLocks noGrp="1"/>
          </p:cNvSpPr>
          <p:nvPr>
            <p:ph type="title"/>
          </p:nvPr>
        </p:nvSpPr>
        <p:spPr>
          <a:xfrm>
            <a:off x="54552" y="211850"/>
            <a:ext cx="8185500" cy="50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Décentralisation</a:t>
            </a:r>
            <a:endParaRPr dirty="0"/>
          </a:p>
        </p:txBody>
      </p:sp>
      <p:sp>
        <p:nvSpPr>
          <p:cNvPr id="50" name="Ellipse 49"/>
          <p:cNvSpPr/>
          <p:nvPr/>
        </p:nvSpPr>
        <p:spPr>
          <a:xfrm>
            <a:off x="6293830" y="2586661"/>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3" name="Ellipse 52"/>
          <p:cNvSpPr/>
          <p:nvPr/>
        </p:nvSpPr>
        <p:spPr>
          <a:xfrm>
            <a:off x="5909705" y="3907165"/>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4" name="Ellipse 53"/>
          <p:cNvSpPr/>
          <p:nvPr/>
        </p:nvSpPr>
        <p:spPr>
          <a:xfrm>
            <a:off x="2221995" y="3934999"/>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5" name="Ellipse 54"/>
          <p:cNvSpPr/>
          <p:nvPr/>
        </p:nvSpPr>
        <p:spPr>
          <a:xfrm>
            <a:off x="4104632" y="2541071"/>
            <a:ext cx="388127" cy="38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0" name="Connecteur droit 79">
            <a:extLst>
              <a:ext uri="{FF2B5EF4-FFF2-40B4-BE49-F238E27FC236}">
                <a16:creationId xmlns:a16="http://schemas.microsoft.com/office/drawing/2014/main" id="{F03C5510-2D10-4C71-97F8-DBAF9D748731}"/>
              </a:ext>
            </a:extLst>
          </p:cNvPr>
          <p:cNvCxnSpPr>
            <a:cxnSpLocks/>
          </p:cNvCxnSpPr>
          <p:nvPr/>
        </p:nvCxnSpPr>
        <p:spPr>
          <a:xfrm flipV="1">
            <a:off x="672190" y="2840436"/>
            <a:ext cx="1259156" cy="90670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2" name="Connecteur droit 81">
            <a:extLst>
              <a:ext uri="{FF2B5EF4-FFF2-40B4-BE49-F238E27FC236}">
                <a16:creationId xmlns:a16="http://schemas.microsoft.com/office/drawing/2014/main" id="{F03C5510-2D10-4C71-97F8-DBAF9D748731}"/>
              </a:ext>
            </a:extLst>
          </p:cNvPr>
          <p:cNvCxnSpPr>
            <a:cxnSpLocks/>
          </p:cNvCxnSpPr>
          <p:nvPr/>
        </p:nvCxnSpPr>
        <p:spPr>
          <a:xfrm>
            <a:off x="5526312" y="242678"/>
            <a:ext cx="1745414" cy="109683"/>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3" name="Connecteur droit 82">
            <a:extLst>
              <a:ext uri="{FF2B5EF4-FFF2-40B4-BE49-F238E27FC236}">
                <a16:creationId xmlns:a16="http://schemas.microsoft.com/office/drawing/2014/main" id="{F03C5510-2D10-4C71-97F8-DBAF9D748731}"/>
              </a:ext>
            </a:extLst>
          </p:cNvPr>
          <p:cNvCxnSpPr>
            <a:cxnSpLocks/>
          </p:cNvCxnSpPr>
          <p:nvPr/>
        </p:nvCxnSpPr>
        <p:spPr>
          <a:xfrm flipV="1">
            <a:off x="5977070" y="508617"/>
            <a:ext cx="1342465" cy="1036569"/>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6" name="Connecteur droit 85">
            <a:extLst>
              <a:ext uri="{FF2B5EF4-FFF2-40B4-BE49-F238E27FC236}">
                <a16:creationId xmlns:a16="http://schemas.microsoft.com/office/drawing/2014/main" id="{F03C5510-2D10-4C71-97F8-DBAF9D748731}"/>
              </a:ext>
            </a:extLst>
          </p:cNvPr>
          <p:cNvCxnSpPr>
            <a:cxnSpLocks/>
          </p:cNvCxnSpPr>
          <p:nvPr/>
        </p:nvCxnSpPr>
        <p:spPr>
          <a:xfrm>
            <a:off x="7389159" y="508617"/>
            <a:ext cx="388620" cy="1234939"/>
          </a:xfrm>
          <a:prstGeom prst="line">
            <a:avLst/>
          </a:prstGeom>
          <a:ln/>
        </p:spPr>
        <p:style>
          <a:lnRef idx="1">
            <a:schemeClr val="accent6"/>
          </a:lnRef>
          <a:fillRef idx="0">
            <a:schemeClr val="accent6"/>
          </a:fillRef>
          <a:effectRef idx="0">
            <a:schemeClr val="accent6"/>
          </a:effectRef>
          <a:fontRef idx="minor">
            <a:schemeClr val="tx1"/>
          </a:fontRef>
        </p:style>
      </p:cxnSp>
      <p:sp>
        <p:nvSpPr>
          <p:cNvPr id="74" name="Ellipse 73"/>
          <p:cNvSpPr/>
          <p:nvPr/>
        </p:nvSpPr>
        <p:spPr>
          <a:xfrm>
            <a:off x="5252847" y="3551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7" name="Ellipse 76"/>
          <p:cNvSpPr/>
          <p:nvPr/>
        </p:nvSpPr>
        <p:spPr>
          <a:xfrm>
            <a:off x="7598605" y="160614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7" name="Ellipse 46"/>
          <p:cNvSpPr/>
          <p:nvPr/>
        </p:nvSpPr>
        <p:spPr>
          <a:xfrm>
            <a:off x="5727115" y="1371082"/>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cxnSp>
        <p:nvCxnSpPr>
          <p:cNvPr id="33" name="Connecteur droit 32">
            <a:extLst>
              <a:ext uri="{FF2B5EF4-FFF2-40B4-BE49-F238E27FC236}">
                <a16:creationId xmlns:a16="http://schemas.microsoft.com/office/drawing/2014/main" id="{91C9FEA8-2073-40DC-B9FD-EB3CC3AFB2A9}"/>
              </a:ext>
            </a:extLst>
          </p:cNvPr>
          <p:cNvCxnSpPr>
            <a:cxnSpLocks/>
          </p:cNvCxnSpPr>
          <p:nvPr/>
        </p:nvCxnSpPr>
        <p:spPr>
          <a:xfrm>
            <a:off x="-885882" y="540190"/>
            <a:ext cx="1641406" cy="983527"/>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37" name="Connecteur droit 36">
            <a:extLst>
              <a:ext uri="{FF2B5EF4-FFF2-40B4-BE49-F238E27FC236}">
                <a16:creationId xmlns:a16="http://schemas.microsoft.com/office/drawing/2014/main" id="{5C639EC3-2021-441B-92F1-2E21FA5780AF}"/>
              </a:ext>
            </a:extLst>
          </p:cNvPr>
          <p:cNvCxnSpPr>
            <a:cxnSpLocks/>
          </p:cNvCxnSpPr>
          <p:nvPr/>
        </p:nvCxnSpPr>
        <p:spPr>
          <a:xfrm>
            <a:off x="716234" y="1507256"/>
            <a:ext cx="1777356" cy="5460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39" name="Connecteur droit 38">
            <a:extLst>
              <a:ext uri="{FF2B5EF4-FFF2-40B4-BE49-F238E27FC236}">
                <a16:creationId xmlns:a16="http://schemas.microsoft.com/office/drawing/2014/main" id="{6242BD8E-E2F3-4244-87F8-F203A65F8756}"/>
              </a:ext>
            </a:extLst>
          </p:cNvPr>
          <p:cNvCxnSpPr>
            <a:cxnSpLocks/>
          </p:cNvCxnSpPr>
          <p:nvPr/>
        </p:nvCxnSpPr>
        <p:spPr>
          <a:xfrm>
            <a:off x="710443" y="1520847"/>
            <a:ext cx="1215498" cy="127905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2" name="Connecteur droit 41">
            <a:extLst>
              <a:ext uri="{FF2B5EF4-FFF2-40B4-BE49-F238E27FC236}">
                <a16:creationId xmlns:a16="http://schemas.microsoft.com/office/drawing/2014/main" id="{30552241-7329-4B7E-98B8-AE2ECA7A7573}"/>
              </a:ext>
            </a:extLst>
          </p:cNvPr>
          <p:cNvCxnSpPr>
            <a:cxnSpLocks/>
          </p:cNvCxnSpPr>
          <p:nvPr/>
        </p:nvCxnSpPr>
        <p:spPr>
          <a:xfrm>
            <a:off x="-532599" y="2567995"/>
            <a:ext cx="1174301" cy="1178556"/>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3" name="Connecteur droit 42">
            <a:extLst>
              <a:ext uri="{FF2B5EF4-FFF2-40B4-BE49-F238E27FC236}">
                <a16:creationId xmlns:a16="http://schemas.microsoft.com/office/drawing/2014/main" id="{03D9CB44-BFB4-4763-AA9D-93BECFDB6997}"/>
              </a:ext>
            </a:extLst>
          </p:cNvPr>
          <p:cNvCxnSpPr>
            <a:cxnSpLocks/>
          </p:cNvCxnSpPr>
          <p:nvPr/>
        </p:nvCxnSpPr>
        <p:spPr>
          <a:xfrm flipH="1">
            <a:off x="-1190376" y="3804723"/>
            <a:ext cx="1832078" cy="38405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5" name="Connecteur droit 44">
            <a:extLst>
              <a:ext uri="{FF2B5EF4-FFF2-40B4-BE49-F238E27FC236}">
                <a16:creationId xmlns:a16="http://schemas.microsoft.com/office/drawing/2014/main" id="{3D68C5B3-DC66-4C38-8583-3E5C2F5DB0BA}"/>
              </a:ext>
            </a:extLst>
          </p:cNvPr>
          <p:cNvCxnSpPr>
            <a:cxnSpLocks/>
          </p:cNvCxnSpPr>
          <p:nvPr/>
        </p:nvCxnSpPr>
        <p:spPr>
          <a:xfrm flipH="1">
            <a:off x="7403816" y="-693420"/>
            <a:ext cx="764824" cy="1086382"/>
          </a:xfrm>
          <a:prstGeom prst="line">
            <a:avLst/>
          </a:prstGeom>
          <a:ln/>
        </p:spPr>
        <p:style>
          <a:lnRef idx="1">
            <a:schemeClr val="accent6"/>
          </a:lnRef>
          <a:fillRef idx="0">
            <a:schemeClr val="accent6"/>
          </a:fillRef>
          <a:effectRef idx="0">
            <a:schemeClr val="accent6"/>
          </a:effectRef>
          <a:fontRef idx="minor">
            <a:schemeClr val="tx1"/>
          </a:fontRef>
        </p:style>
      </p:cxnSp>
      <p:sp>
        <p:nvSpPr>
          <p:cNvPr id="73" name="Ellipse 72"/>
          <p:cNvSpPr/>
          <p:nvPr/>
        </p:nvSpPr>
        <p:spPr>
          <a:xfrm>
            <a:off x="7125472" y="272026"/>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32" name="Ellipse 31">
            <a:extLst>
              <a:ext uri="{FF2B5EF4-FFF2-40B4-BE49-F238E27FC236}">
                <a16:creationId xmlns:a16="http://schemas.microsoft.com/office/drawing/2014/main" id="{9CC7BA70-33D2-4D28-8A8A-60BA865AA08E}"/>
              </a:ext>
            </a:extLst>
          </p:cNvPr>
          <p:cNvSpPr/>
          <p:nvPr/>
        </p:nvSpPr>
        <p:spPr>
          <a:xfrm>
            <a:off x="478641" y="1300158"/>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78" name="Ellipse 77"/>
          <p:cNvSpPr/>
          <p:nvPr/>
        </p:nvSpPr>
        <p:spPr>
          <a:xfrm>
            <a:off x="466088" y="3556364"/>
            <a:ext cx="388127" cy="381548"/>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48" name="Ellipse 47"/>
          <p:cNvSpPr/>
          <p:nvPr/>
        </p:nvSpPr>
        <p:spPr>
          <a:xfrm>
            <a:off x="1768278" y="2649662"/>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
        <p:nvSpPr>
          <p:cNvPr id="51" name="Ellipse 50"/>
          <p:cNvSpPr/>
          <p:nvPr/>
        </p:nvSpPr>
        <p:spPr>
          <a:xfrm>
            <a:off x="2267983" y="1397781"/>
            <a:ext cx="388127" cy="3815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rgbClr val="C00000"/>
              </a:solidFill>
            </a:endParaRPr>
          </a:p>
        </p:txBody>
      </p:sp>
    </p:spTree>
    <p:extLst>
      <p:ext uri="{BB962C8B-B14F-4D97-AF65-F5344CB8AC3E}">
        <p14:creationId xmlns:p14="http://schemas.microsoft.com/office/powerpoint/2010/main" val="158702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500"/>
                                        <p:tgtEl>
                                          <p:spTgt spid="77"/>
                                        </p:tgtEl>
                                      </p:cBhvr>
                                    </p:animEffect>
                                  </p:childTnLst>
                                </p:cTn>
                              </p:par>
                              <p:par>
                                <p:cTn id="23" presetID="10"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500"/>
                                        <p:tgtEl>
                                          <p:spTgt spid="8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par>
                                <p:cTn id="50" presetID="10" presetClass="entr" presetSubtype="0" fill="hold"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7" grpId="0" animBg="1"/>
      <p:bldP spid="73" grpId="0" animBg="1"/>
      <p:bldP spid="32" grpId="0" animBg="1"/>
      <p:bldP spid="7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17" name="Rectangle 16">
            <a:extLst>
              <a:ext uri="{FF2B5EF4-FFF2-40B4-BE49-F238E27FC236}">
                <a16:creationId xmlns:a16="http://schemas.microsoft.com/office/drawing/2014/main" id="{1A08C6D4-B42B-4ABE-9C40-FE399C6BFB58}"/>
              </a:ext>
            </a:extLst>
          </p:cNvPr>
          <p:cNvSpPr/>
          <p:nvPr/>
        </p:nvSpPr>
        <p:spPr>
          <a:xfrm>
            <a:off x="7032806" y="3650510"/>
            <a:ext cx="1126089" cy="369332"/>
          </a:xfrm>
          <a:prstGeom prst="rect">
            <a:avLst/>
          </a:prstGeom>
        </p:spPr>
        <p:txBody>
          <a:bodyPr wrap="square">
            <a:spAutoFit/>
          </a:bodyPr>
          <a:lstStyle/>
          <a:p>
            <a:r>
              <a:rPr lang="fr-FR" sz="1800" b="1" dirty="0">
                <a:solidFill>
                  <a:srgbClr val="FFC000"/>
                </a:solidFill>
                <a:latin typeface="Raleway" panose="020B0604020202020204" charset="0"/>
              </a:rPr>
              <a:t>1993</a:t>
            </a:r>
            <a:endParaRPr lang="fr-FR" sz="1800" dirty="0">
              <a:solidFill>
                <a:srgbClr val="FFC000"/>
              </a:solidFill>
              <a:latin typeface="Raleway" panose="020B0604020202020204" charset="0"/>
            </a:endParaRPr>
          </a:p>
        </p:txBody>
      </p:sp>
      <p:sp>
        <p:nvSpPr>
          <p:cNvPr id="78" name="Shape 78"/>
          <p:cNvSpPr txBox="1">
            <a:spLocks noGrp="1"/>
          </p:cNvSpPr>
          <p:nvPr>
            <p:ph type="title"/>
          </p:nvPr>
        </p:nvSpPr>
        <p:spPr>
          <a:xfrm>
            <a:off x="794703" y="906639"/>
            <a:ext cx="3466200" cy="148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Blockchain</a:t>
            </a:r>
            <a:br>
              <a:rPr lang="fr-FR" dirty="0"/>
            </a:br>
            <a:r>
              <a:rPr lang="fr-FR" sz="2800" dirty="0"/>
              <a:t>Principes et enjeux</a:t>
            </a:r>
            <a:endParaRPr sz="2800" dirty="0"/>
          </a:p>
        </p:txBody>
      </p:sp>
      <p:sp>
        <p:nvSpPr>
          <p:cNvPr id="81" name="Shape 81"/>
          <p:cNvSpPr txBox="1">
            <a:spLocks noGrp="1"/>
          </p:cNvSpPr>
          <p:nvPr>
            <p:ph type="subTitle" idx="3"/>
          </p:nvPr>
        </p:nvSpPr>
        <p:spPr>
          <a:xfrm>
            <a:off x="334975" y="648400"/>
            <a:ext cx="1516200" cy="345300"/>
          </a:xfrm>
          <a:prstGeom prst="rect">
            <a:avLst/>
          </a:prstGeom>
        </p:spPr>
        <p:txBody>
          <a:bodyPr spcFirstLastPara="1" wrap="square" lIns="91425" tIns="91425" rIns="91425" bIns="91425" anchor="b" anchorCtr="0">
            <a:noAutofit/>
          </a:bodyPr>
          <a:lstStyle/>
          <a:p>
            <a:pPr marL="0" lvl="0" indent="0">
              <a:spcBef>
                <a:spcPts val="1000"/>
              </a:spcBef>
              <a:spcAft>
                <a:spcPts val="0"/>
              </a:spcAft>
              <a:buNone/>
            </a:pPr>
            <a:r>
              <a:rPr lang="en-US" dirty="0"/>
              <a:t>PREMIERE PARTIE</a:t>
            </a:r>
            <a:endParaRPr dirty="0"/>
          </a:p>
        </p:txBody>
      </p:sp>
      <p:pic>
        <p:nvPicPr>
          <p:cNvPr id="3" name="Image 2">
            <a:extLst>
              <a:ext uri="{FF2B5EF4-FFF2-40B4-BE49-F238E27FC236}">
                <a16:creationId xmlns:a16="http://schemas.microsoft.com/office/drawing/2014/main" id="{0BEC5DDD-AC67-4E43-884E-7368C94123B8}"/>
              </a:ext>
            </a:extLst>
          </p:cNvPr>
          <p:cNvPicPr>
            <a:picLocks noChangeAspect="1"/>
          </p:cNvPicPr>
          <p:nvPr/>
        </p:nvPicPr>
        <p:blipFill rotWithShape="1">
          <a:blip r:embed="rId3"/>
          <a:srcRect t="8547"/>
          <a:stretch/>
        </p:blipFill>
        <p:spPr>
          <a:xfrm>
            <a:off x="4624665" y="72968"/>
            <a:ext cx="4352475" cy="2038421"/>
          </a:xfrm>
          <a:prstGeom prst="rect">
            <a:avLst/>
          </a:prstGeom>
        </p:spPr>
      </p:pic>
      <p:sp>
        <p:nvSpPr>
          <p:cNvPr id="4" name="Rectangle 3">
            <a:extLst>
              <a:ext uri="{FF2B5EF4-FFF2-40B4-BE49-F238E27FC236}">
                <a16:creationId xmlns:a16="http://schemas.microsoft.com/office/drawing/2014/main" id="{85E8295A-225B-43D0-9A07-A57853A611D8}"/>
              </a:ext>
            </a:extLst>
          </p:cNvPr>
          <p:cNvSpPr/>
          <p:nvPr/>
        </p:nvSpPr>
        <p:spPr>
          <a:xfrm>
            <a:off x="7009946" y="3397264"/>
            <a:ext cx="1126089" cy="369332"/>
          </a:xfrm>
          <a:prstGeom prst="rect">
            <a:avLst/>
          </a:prstGeom>
        </p:spPr>
        <p:txBody>
          <a:bodyPr wrap="square">
            <a:spAutoFit/>
          </a:bodyPr>
          <a:lstStyle/>
          <a:p>
            <a:r>
              <a:rPr lang="fr-FR" sz="1800" b="1" dirty="0">
                <a:solidFill>
                  <a:srgbClr val="252525"/>
                </a:solidFill>
                <a:latin typeface="Raleway" panose="020B0604020202020204" charset="0"/>
              </a:rPr>
              <a:t>Wei </a:t>
            </a:r>
            <a:r>
              <a:rPr lang="fr-FR" sz="1800" b="1" dirty="0" err="1">
                <a:solidFill>
                  <a:srgbClr val="252525"/>
                </a:solidFill>
                <a:latin typeface="Raleway" panose="020B0604020202020204" charset="0"/>
              </a:rPr>
              <a:t>Dai</a:t>
            </a:r>
            <a:endParaRPr lang="fr-FR" sz="1800" dirty="0">
              <a:latin typeface="Raleway" panose="020B0604020202020204" charset="0"/>
            </a:endParaRPr>
          </a:p>
        </p:txBody>
      </p:sp>
      <p:pic>
        <p:nvPicPr>
          <p:cNvPr id="5" name="Picture 2" descr="RÃ©sultat de recherche d'images pour &quot;Wei Dai&quot;">
            <a:extLst>
              <a:ext uri="{FF2B5EF4-FFF2-40B4-BE49-F238E27FC236}">
                <a16:creationId xmlns:a16="http://schemas.microsoft.com/office/drawing/2014/main" id="{8C0C79BB-A993-4204-930A-6F5C5DBA6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6710" y="2850533"/>
            <a:ext cx="1406488" cy="140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42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p:bldLst>
  </p:timing>
</p:sld>
</file>

<file path=ppt/theme/theme1.xml><?xml version="1.0" encoding="utf-8"?>
<a:theme xmlns:a="http://schemas.openxmlformats.org/drawingml/2006/main" name="Thème Office">
  <a:themeElements>
    <a:clrScheme name="Présentation SOAT">
      <a:dk1>
        <a:srgbClr val="000000"/>
      </a:dk1>
      <a:lt1>
        <a:srgbClr val="FFFFFF"/>
      </a:lt1>
      <a:dk2>
        <a:srgbClr val="1F497D"/>
      </a:dk2>
      <a:lt2>
        <a:srgbClr val="EEECE1"/>
      </a:lt2>
      <a:accent1>
        <a:srgbClr val="ADC90E"/>
      </a:accent1>
      <a:accent2>
        <a:srgbClr val="63BDA2"/>
      </a:accent2>
      <a:accent3>
        <a:srgbClr val="50C1E2"/>
      </a:accent3>
      <a:accent4>
        <a:srgbClr val="82A0D3"/>
      </a:accent4>
      <a:accent5>
        <a:srgbClr val="D691BF"/>
      </a:accent5>
      <a:accent6>
        <a:srgbClr val="F9B233"/>
      </a:accent6>
      <a:hlink>
        <a:srgbClr val="4B4B4B"/>
      </a:hlink>
      <a:folHlink>
        <a:srgbClr val="8282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9105</TotalTime>
  <Words>1325</Words>
  <Application>Microsoft Office PowerPoint</Application>
  <PresentationFormat>Affichage à l'écran (16:9)</PresentationFormat>
  <Paragraphs>376</Paragraphs>
  <Slides>35</Slides>
  <Notes>31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35</vt:i4>
      </vt:variant>
    </vt:vector>
  </HeadingPairs>
  <TitlesOfParts>
    <vt:vector size="41" baseType="lpstr">
      <vt:lpstr>Arial</vt:lpstr>
      <vt:lpstr>Merriweather Sans</vt:lpstr>
      <vt:lpstr>Raleway Light</vt:lpstr>
      <vt:lpstr>Raleway</vt:lpstr>
      <vt:lpstr>Wingdings</vt:lpstr>
      <vt:lpstr>Thème Office</vt:lpstr>
      <vt:lpstr>Blockchain 101 Bienvenue dans le web 3.0 </vt:lpstr>
      <vt:lpstr>Paul Fasola</vt:lpstr>
      <vt:lpstr>Au menu</vt:lpstr>
      <vt:lpstr>Une histoire de cailloux</vt:lpstr>
      <vt:lpstr>Centralisation</vt:lpstr>
      <vt:lpstr>Centralisation</vt:lpstr>
      <vt:lpstr>Décentralisation</vt:lpstr>
      <vt:lpstr>Décentralisation</vt:lpstr>
      <vt:lpstr>Blockchain Principes et enjeux</vt:lpstr>
      <vt:lpstr>Blockchain Principes et enjeux</vt:lpstr>
      <vt:lpstr>Blockchain Principes et enjeux</vt:lpstr>
      <vt:lpstr>Les trois grands principes</vt:lpstr>
      <vt:lpstr>Vous avez dit hash?</vt:lpstr>
      <vt:lpstr>Validation et intégration</vt:lpstr>
      <vt:lpstr>Zoom sur les nœuds</vt:lpstr>
      <vt:lpstr>Présentation PowerPoint</vt:lpstr>
      <vt:lpstr>Conception d’un bloc</vt:lpstr>
      <vt:lpstr>Conception d’un bloc</vt:lpstr>
      <vt:lpstr>Présentation PowerPoint</vt:lpstr>
      <vt:lpstr>Présentation PowerPoint</vt:lpstr>
      <vt:lpstr>Le dilemme de l’oncle</vt:lpstr>
      <vt:lpstr>Présentation PowerPoint</vt:lpstr>
      <vt:lpstr>Présentation PowerPoint</vt:lpstr>
      <vt:lpstr>Présentation PowerPoint</vt:lpstr>
      <vt:lpstr>Preuves alternatives</vt:lpstr>
      <vt:lpstr>Etude pratique Parlons Ethereum</vt:lpstr>
      <vt:lpstr>Les smart contracts</vt:lpstr>
      <vt:lpstr>Les tokens</vt:lpstr>
      <vt:lpstr>A vous de jouer !</vt:lpstr>
      <vt:lpstr>Lab #1 – Embarquement !</vt:lpstr>
      <vt:lpstr>Lab #2 – Votre premier token</vt:lpstr>
      <vt:lpstr>Lab #3 – La Crypto-Roulette</vt:lpstr>
      <vt:lpstr>Présentation PowerPoint</vt:lpstr>
      <vt:lpstr>Et après ?</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Paul Fasola</dc:creator>
  <cp:lastModifiedBy>Paul Fasola</cp:lastModifiedBy>
  <cp:revision>381</cp:revision>
  <dcterms:modified xsi:type="dcterms:W3CDTF">2018-04-24T23:45:00Z</dcterms:modified>
</cp:coreProperties>
</file>